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107" d="100"/>
          <a:sy n="107" d="100"/>
        </p:scale>
        <p:origin x="-84"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F067173-854A-43C5-8E0C-81AD6F708876}" type="datetimeFigureOut">
              <a:rPr lang="en-US" smtClean="0"/>
              <a:pPr/>
              <a:t>10/21/2014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63AE62-F64C-4CBA-87EA-2E599F1530A2}" type="slidenum">
              <a:rPr lang="en-US" smtClean="0"/>
              <a:pPr/>
              <a:t>‹#›</a:t>
            </a:fld>
            <a:endParaRPr lang="en-US"/>
          </a:p>
        </p:txBody>
      </p:sp>
    </p:spTree>
    <p:extLst>
      <p:ext uri="{BB962C8B-B14F-4D97-AF65-F5344CB8AC3E}">
        <p14:creationId xmlns:p14="http://schemas.microsoft.com/office/powerpoint/2010/main" val="3781145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198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BA6BC1E-2556-4366-B29A-56E19AB58595}" type="slidenum">
              <a:rPr lang="en-US">
                <a:latin typeface="Times New Roman" pitchFamily="18" charset="0"/>
              </a:rPr>
              <a:pPr eaLnBrk="1" hangingPunct="1"/>
              <a:t>1</a:t>
            </a:fld>
            <a:endParaRPr lang="en-US">
              <a:latin typeface="Times New Roman" pitchFamily="18" charset="0"/>
            </a:endParaRPr>
          </a:p>
        </p:txBody>
      </p:sp>
    </p:spTree>
    <p:extLst>
      <p:ext uri="{BB962C8B-B14F-4D97-AF65-F5344CB8AC3E}">
        <p14:creationId xmlns:p14="http://schemas.microsoft.com/office/powerpoint/2010/main" val="1340120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a:ln/>
        </p:spPr>
      </p:sp>
      <p:sp>
        <p:nvSpPr>
          <p:cNvPr id="175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5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3132BC-48C3-4DFF-BCFF-D698BC1923BB}" type="slidenum">
              <a:rPr lang="en-US">
                <a:latin typeface="Times New Roman" pitchFamily="18" charset="0"/>
              </a:rPr>
              <a:pPr eaLnBrk="1" hangingPunct="1"/>
              <a:t>11</a:t>
            </a:fld>
            <a:endParaRPr lang="en-US">
              <a:latin typeface="Times New Roman" pitchFamily="18" charset="0"/>
            </a:endParaRPr>
          </a:p>
        </p:txBody>
      </p:sp>
    </p:spTree>
    <p:extLst>
      <p:ext uri="{BB962C8B-B14F-4D97-AF65-F5344CB8AC3E}">
        <p14:creationId xmlns:p14="http://schemas.microsoft.com/office/powerpoint/2010/main" val="1949589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a:ln/>
        </p:spPr>
      </p:sp>
      <p:sp>
        <p:nvSpPr>
          <p:cNvPr id="176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6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6690DB-51A9-4C70-A064-0E9626F78279}" type="slidenum">
              <a:rPr lang="en-US">
                <a:latin typeface="Times New Roman" pitchFamily="18" charset="0"/>
              </a:rPr>
              <a:pPr eaLnBrk="1" hangingPunct="1"/>
              <a:t>12</a:t>
            </a:fld>
            <a:endParaRPr lang="en-US">
              <a:latin typeface="Times New Roman" pitchFamily="18" charset="0"/>
            </a:endParaRPr>
          </a:p>
        </p:txBody>
      </p:sp>
    </p:spTree>
    <p:extLst>
      <p:ext uri="{BB962C8B-B14F-4D97-AF65-F5344CB8AC3E}">
        <p14:creationId xmlns:p14="http://schemas.microsoft.com/office/powerpoint/2010/main" val="19275564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a:ln/>
        </p:spPr>
      </p:sp>
      <p:sp>
        <p:nvSpPr>
          <p:cNvPr id="177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7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35741E1-F92C-4061-8B5C-02653EBE94AE}" type="slidenum">
              <a:rPr lang="en-US">
                <a:latin typeface="Times New Roman" pitchFamily="18" charset="0"/>
              </a:rPr>
              <a:pPr eaLnBrk="1" hangingPunct="1"/>
              <a:t>13</a:t>
            </a:fld>
            <a:endParaRPr lang="en-US">
              <a:latin typeface="Times New Roman" pitchFamily="18" charset="0"/>
            </a:endParaRPr>
          </a:p>
        </p:txBody>
      </p:sp>
    </p:spTree>
    <p:extLst>
      <p:ext uri="{BB962C8B-B14F-4D97-AF65-F5344CB8AC3E}">
        <p14:creationId xmlns:p14="http://schemas.microsoft.com/office/powerpoint/2010/main" val="38514018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a:ln/>
        </p:spPr>
      </p:sp>
      <p:sp>
        <p:nvSpPr>
          <p:cNvPr id="1781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81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DE6931B-0F35-4325-B00A-F529A9D39171}" type="slidenum">
              <a:rPr lang="en-US">
                <a:latin typeface="Times New Roman" pitchFamily="18" charset="0"/>
              </a:rPr>
              <a:pPr eaLnBrk="1" hangingPunct="1"/>
              <a:t>14</a:t>
            </a:fld>
            <a:endParaRPr lang="en-US">
              <a:latin typeface="Times New Roman" pitchFamily="18" charset="0"/>
            </a:endParaRPr>
          </a:p>
        </p:txBody>
      </p:sp>
    </p:spTree>
    <p:extLst>
      <p:ext uri="{BB962C8B-B14F-4D97-AF65-F5344CB8AC3E}">
        <p14:creationId xmlns:p14="http://schemas.microsoft.com/office/powerpoint/2010/main" val="6406243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9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089FF8A-EA46-40D0-961B-F46E76757DB0}" type="slidenum">
              <a:rPr lang="en-US">
                <a:latin typeface="Times New Roman" pitchFamily="18" charset="0"/>
              </a:rPr>
              <a:pPr eaLnBrk="1" hangingPunct="1"/>
              <a:t>15</a:t>
            </a:fld>
            <a:endParaRPr lang="en-US">
              <a:latin typeface="Times New Roman" pitchFamily="18" charset="0"/>
            </a:endParaRPr>
          </a:p>
        </p:txBody>
      </p:sp>
    </p:spTree>
    <p:extLst>
      <p:ext uri="{BB962C8B-B14F-4D97-AF65-F5344CB8AC3E}">
        <p14:creationId xmlns:p14="http://schemas.microsoft.com/office/powerpoint/2010/main" val="3853361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a:ln/>
        </p:spPr>
      </p:sp>
      <p:sp>
        <p:nvSpPr>
          <p:cNvPr id="180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0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5A74AC-EB24-49ED-9771-801B1EDDB72A}" type="slidenum">
              <a:rPr lang="en-US">
                <a:latin typeface="Times New Roman" pitchFamily="18" charset="0"/>
              </a:rPr>
              <a:pPr eaLnBrk="1" hangingPunct="1"/>
              <a:t>16</a:t>
            </a:fld>
            <a:endParaRPr lang="en-US">
              <a:latin typeface="Times New Roman" pitchFamily="18" charset="0"/>
            </a:endParaRPr>
          </a:p>
        </p:txBody>
      </p:sp>
    </p:spTree>
    <p:extLst>
      <p:ext uri="{BB962C8B-B14F-4D97-AF65-F5344CB8AC3E}">
        <p14:creationId xmlns:p14="http://schemas.microsoft.com/office/powerpoint/2010/main" val="112083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a:ln/>
        </p:spPr>
      </p:sp>
      <p:sp>
        <p:nvSpPr>
          <p:cNvPr id="181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1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C7834AB-3EE1-4790-8A51-951961585935}" type="slidenum">
              <a:rPr lang="en-US">
                <a:latin typeface="Times New Roman" pitchFamily="18" charset="0"/>
              </a:rPr>
              <a:pPr eaLnBrk="1" hangingPunct="1"/>
              <a:t>18</a:t>
            </a:fld>
            <a:endParaRPr lang="en-US">
              <a:latin typeface="Times New Roman" pitchFamily="18" charset="0"/>
            </a:endParaRPr>
          </a:p>
        </p:txBody>
      </p:sp>
    </p:spTree>
    <p:extLst>
      <p:ext uri="{BB962C8B-B14F-4D97-AF65-F5344CB8AC3E}">
        <p14:creationId xmlns:p14="http://schemas.microsoft.com/office/powerpoint/2010/main" val="346010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a:ln/>
        </p:spPr>
      </p:sp>
      <p:sp>
        <p:nvSpPr>
          <p:cNvPr id="1822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22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C0A5F38-6F0D-49D2-9892-B5F5B943DDE4}" type="slidenum">
              <a:rPr lang="en-US">
                <a:latin typeface="Times New Roman" pitchFamily="18" charset="0"/>
              </a:rPr>
              <a:pPr eaLnBrk="1" hangingPunct="1"/>
              <a:t>19</a:t>
            </a:fld>
            <a:endParaRPr lang="en-US">
              <a:latin typeface="Times New Roman" pitchFamily="18" charset="0"/>
            </a:endParaRPr>
          </a:p>
        </p:txBody>
      </p:sp>
    </p:spTree>
    <p:extLst>
      <p:ext uri="{BB962C8B-B14F-4D97-AF65-F5344CB8AC3E}">
        <p14:creationId xmlns:p14="http://schemas.microsoft.com/office/powerpoint/2010/main" val="194815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a:ln/>
        </p:spPr>
      </p:sp>
      <p:sp>
        <p:nvSpPr>
          <p:cNvPr id="183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3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0C9E49B-1BEE-4991-A3B5-5463DE289FEF}" type="slidenum">
              <a:rPr lang="en-US">
                <a:latin typeface="Times New Roman" pitchFamily="18" charset="0"/>
              </a:rPr>
              <a:pPr eaLnBrk="1" hangingPunct="1"/>
              <a:t>20</a:t>
            </a:fld>
            <a:endParaRPr lang="en-US">
              <a:latin typeface="Times New Roman" pitchFamily="18" charset="0"/>
            </a:endParaRPr>
          </a:p>
        </p:txBody>
      </p:sp>
    </p:spTree>
    <p:extLst>
      <p:ext uri="{BB962C8B-B14F-4D97-AF65-F5344CB8AC3E}">
        <p14:creationId xmlns:p14="http://schemas.microsoft.com/office/powerpoint/2010/main" val="2547964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a:ln/>
        </p:spPr>
      </p:sp>
      <p:sp>
        <p:nvSpPr>
          <p:cNvPr id="1843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43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37065DF-62D5-4CA0-8033-38C873917746}" type="slidenum">
              <a:rPr lang="en-US">
                <a:latin typeface="Times New Roman" pitchFamily="18" charset="0"/>
              </a:rPr>
              <a:pPr eaLnBrk="1" hangingPunct="1"/>
              <a:t>21</a:t>
            </a:fld>
            <a:endParaRPr lang="en-US">
              <a:latin typeface="Times New Roman" pitchFamily="18" charset="0"/>
            </a:endParaRPr>
          </a:p>
        </p:txBody>
      </p:sp>
    </p:spTree>
    <p:extLst>
      <p:ext uri="{BB962C8B-B14F-4D97-AF65-F5344CB8AC3E}">
        <p14:creationId xmlns:p14="http://schemas.microsoft.com/office/powerpoint/2010/main" val="2301678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a:ln/>
        </p:spPr>
      </p:sp>
      <p:sp>
        <p:nvSpPr>
          <p:cNvPr id="166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66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DDBF724-B983-4494-8012-67F704E94602}" type="slidenum">
              <a:rPr lang="en-US">
                <a:latin typeface="Times New Roman" pitchFamily="18" charset="0"/>
              </a:rPr>
              <a:pPr eaLnBrk="1" hangingPunct="1"/>
              <a:t>3</a:t>
            </a:fld>
            <a:endParaRPr lang="en-US">
              <a:latin typeface="Times New Roman" pitchFamily="18" charset="0"/>
            </a:endParaRPr>
          </a:p>
        </p:txBody>
      </p:sp>
    </p:spTree>
    <p:extLst>
      <p:ext uri="{BB962C8B-B14F-4D97-AF65-F5344CB8AC3E}">
        <p14:creationId xmlns:p14="http://schemas.microsoft.com/office/powerpoint/2010/main" val="407284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a:ln/>
        </p:spPr>
      </p:sp>
      <p:sp>
        <p:nvSpPr>
          <p:cNvPr id="185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5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F2F237C-724C-4294-B729-5CCB312BCA0C}" type="slidenum">
              <a:rPr lang="en-US">
                <a:latin typeface="Times New Roman" pitchFamily="18" charset="0"/>
              </a:rPr>
              <a:pPr eaLnBrk="1" hangingPunct="1"/>
              <a:t>22</a:t>
            </a:fld>
            <a:endParaRPr lang="en-US">
              <a:latin typeface="Times New Roman" pitchFamily="18" charset="0"/>
            </a:endParaRPr>
          </a:p>
        </p:txBody>
      </p:sp>
    </p:spTree>
    <p:extLst>
      <p:ext uri="{BB962C8B-B14F-4D97-AF65-F5344CB8AC3E}">
        <p14:creationId xmlns:p14="http://schemas.microsoft.com/office/powerpoint/2010/main" val="5755712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a:ln/>
        </p:spPr>
      </p:sp>
      <p:sp>
        <p:nvSpPr>
          <p:cNvPr id="1863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63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AB7B78-215F-49A8-BC6F-4D60EB5B2B1B}" type="slidenum">
              <a:rPr lang="en-US">
                <a:latin typeface="Times New Roman" pitchFamily="18" charset="0"/>
              </a:rPr>
              <a:pPr eaLnBrk="1" hangingPunct="1"/>
              <a:t>23</a:t>
            </a:fld>
            <a:endParaRPr lang="en-US">
              <a:latin typeface="Times New Roman" pitchFamily="18" charset="0"/>
            </a:endParaRPr>
          </a:p>
        </p:txBody>
      </p:sp>
    </p:spTree>
    <p:extLst>
      <p:ext uri="{BB962C8B-B14F-4D97-AF65-F5344CB8AC3E}">
        <p14:creationId xmlns:p14="http://schemas.microsoft.com/office/powerpoint/2010/main" val="4045317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7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28FC1E8-7049-4E99-A594-DB655B93B63E}" type="slidenum">
              <a:rPr lang="en-US">
                <a:latin typeface="Times New Roman" pitchFamily="18" charset="0"/>
              </a:rPr>
              <a:pPr eaLnBrk="1" hangingPunct="1"/>
              <a:t>24</a:t>
            </a:fld>
            <a:endParaRPr lang="en-US">
              <a:latin typeface="Times New Roman" pitchFamily="18" charset="0"/>
            </a:endParaRPr>
          </a:p>
        </p:txBody>
      </p:sp>
    </p:spTree>
    <p:extLst>
      <p:ext uri="{BB962C8B-B14F-4D97-AF65-F5344CB8AC3E}">
        <p14:creationId xmlns:p14="http://schemas.microsoft.com/office/powerpoint/2010/main" val="1468204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1884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0B65B10-90CE-4731-A75C-AFB5FE8B556F}" type="slidenum">
              <a:rPr lang="en-US">
                <a:latin typeface="Times New Roman" pitchFamily="18" charset="0"/>
              </a:rPr>
              <a:pPr eaLnBrk="1" hangingPunct="1"/>
              <a:t>25</a:t>
            </a:fld>
            <a:endParaRPr lang="en-US">
              <a:latin typeface="Times New Roman" pitchFamily="18" charset="0"/>
            </a:endParaRPr>
          </a:p>
        </p:txBody>
      </p:sp>
    </p:spTree>
    <p:extLst>
      <p:ext uri="{BB962C8B-B14F-4D97-AF65-F5344CB8AC3E}">
        <p14:creationId xmlns:p14="http://schemas.microsoft.com/office/powerpoint/2010/main" val="3718653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ln/>
        </p:spPr>
      </p:sp>
      <p:sp>
        <p:nvSpPr>
          <p:cNvPr id="189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89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8D234D9-40E4-4689-88D2-C502FE43C743}" type="slidenum">
              <a:rPr lang="en-US">
                <a:latin typeface="Times New Roman" pitchFamily="18" charset="0"/>
              </a:rPr>
              <a:pPr eaLnBrk="1" hangingPunct="1"/>
              <a:t>26</a:t>
            </a:fld>
            <a:endParaRPr lang="en-US">
              <a:latin typeface="Times New Roman" pitchFamily="18" charset="0"/>
            </a:endParaRPr>
          </a:p>
        </p:txBody>
      </p:sp>
    </p:spTree>
    <p:extLst>
      <p:ext uri="{BB962C8B-B14F-4D97-AF65-F5344CB8AC3E}">
        <p14:creationId xmlns:p14="http://schemas.microsoft.com/office/powerpoint/2010/main" val="2565798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a:ln/>
        </p:spPr>
      </p:sp>
      <p:sp>
        <p:nvSpPr>
          <p:cNvPr id="190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0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C18B00A-4310-4880-A643-179E9EADCB2F}" type="slidenum">
              <a:rPr lang="en-US">
                <a:latin typeface="Times New Roman" pitchFamily="18" charset="0"/>
              </a:rPr>
              <a:pPr eaLnBrk="1" hangingPunct="1"/>
              <a:t>27</a:t>
            </a:fld>
            <a:endParaRPr lang="en-US">
              <a:latin typeface="Times New Roman" pitchFamily="18" charset="0"/>
            </a:endParaRPr>
          </a:p>
        </p:txBody>
      </p:sp>
    </p:spTree>
    <p:extLst>
      <p:ext uri="{BB962C8B-B14F-4D97-AF65-F5344CB8AC3E}">
        <p14:creationId xmlns:p14="http://schemas.microsoft.com/office/powerpoint/2010/main" val="3654146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a:ln/>
        </p:spPr>
      </p:sp>
      <p:sp>
        <p:nvSpPr>
          <p:cNvPr id="191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1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B3C0BF-CC29-4BFE-9825-5CCB2A84E838}" type="slidenum">
              <a:rPr lang="en-US">
                <a:latin typeface="Times New Roman" pitchFamily="18" charset="0"/>
              </a:rPr>
              <a:pPr eaLnBrk="1" hangingPunct="1"/>
              <a:t>28</a:t>
            </a:fld>
            <a:endParaRPr lang="en-US">
              <a:latin typeface="Times New Roman" pitchFamily="18" charset="0"/>
            </a:endParaRPr>
          </a:p>
        </p:txBody>
      </p:sp>
    </p:spTree>
    <p:extLst>
      <p:ext uri="{BB962C8B-B14F-4D97-AF65-F5344CB8AC3E}">
        <p14:creationId xmlns:p14="http://schemas.microsoft.com/office/powerpoint/2010/main" val="848265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a:ln/>
        </p:spPr>
      </p:sp>
      <p:sp>
        <p:nvSpPr>
          <p:cNvPr id="192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2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BA5601-8FA1-4024-9DEB-ACEDF16C7554}" type="slidenum">
              <a:rPr lang="en-US">
                <a:latin typeface="Times New Roman" pitchFamily="18" charset="0"/>
              </a:rPr>
              <a:pPr eaLnBrk="1" hangingPunct="1"/>
              <a:t>29</a:t>
            </a:fld>
            <a:endParaRPr lang="en-US">
              <a:latin typeface="Times New Roman" pitchFamily="18" charset="0"/>
            </a:endParaRPr>
          </a:p>
        </p:txBody>
      </p:sp>
    </p:spTree>
    <p:extLst>
      <p:ext uri="{BB962C8B-B14F-4D97-AF65-F5344CB8AC3E}">
        <p14:creationId xmlns:p14="http://schemas.microsoft.com/office/powerpoint/2010/main" val="35661155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ln/>
        </p:spPr>
      </p:sp>
      <p:sp>
        <p:nvSpPr>
          <p:cNvPr id="193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3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254694-AF1B-4A47-9588-6CFB252B3C23}" type="slidenum">
              <a:rPr lang="en-US">
                <a:latin typeface="Times New Roman" pitchFamily="18" charset="0"/>
              </a:rPr>
              <a:pPr eaLnBrk="1" hangingPunct="1"/>
              <a:t>30</a:t>
            </a:fld>
            <a:endParaRPr lang="en-US">
              <a:latin typeface="Times New Roman" pitchFamily="18" charset="0"/>
            </a:endParaRPr>
          </a:p>
        </p:txBody>
      </p:sp>
    </p:spTree>
    <p:extLst>
      <p:ext uri="{BB962C8B-B14F-4D97-AF65-F5344CB8AC3E}">
        <p14:creationId xmlns:p14="http://schemas.microsoft.com/office/powerpoint/2010/main" val="13558029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a:ln/>
        </p:spPr>
      </p:sp>
      <p:sp>
        <p:nvSpPr>
          <p:cNvPr id="194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4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56BDD1-55FF-4C24-96F2-2D8890793E89}" type="slidenum">
              <a:rPr lang="en-US">
                <a:latin typeface="Times New Roman" pitchFamily="18" charset="0"/>
              </a:rPr>
              <a:pPr eaLnBrk="1" hangingPunct="1"/>
              <a:t>34</a:t>
            </a:fld>
            <a:endParaRPr lang="en-US">
              <a:latin typeface="Times New Roman" pitchFamily="18" charset="0"/>
            </a:endParaRPr>
          </a:p>
        </p:txBody>
      </p:sp>
    </p:spTree>
    <p:extLst>
      <p:ext uri="{BB962C8B-B14F-4D97-AF65-F5344CB8AC3E}">
        <p14:creationId xmlns:p14="http://schemas.microsoft.com/office/powerpoint/2010/main" val="454485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679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4E2339F-5704-493E-93C9-358106564A18}" type="slidenum">
              <a:rPr lang="en-US">
                <a:latin typeface="Times New Roman" pitchFamily="18" charset="0"/>
              </a:rPr>
              <a:pPr eaLnBrk="1" hangingPunct="1"/>
              <a:t>4</a:t>
            </a:fld>
            <a:endParaRPr lang="en-US">
              <a:latin typeface="Times New Roman" pitchFamily="18" charset="0"/>
            </a:endParaRPr>
          </a:p>
        </p:txBody>
      </p:sp>
    </p:spTree>
    <p:extLst>
      <p:ext uri="{BB962C8B-B14F-4D97-AF65-F5344CB8AC3E}">
        <p14:creationId xmlns:p14="http://schemas.microsoft.com/office/powerpoint/2010/main" val="33203227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a:ln/>
        </p:spPr>
      </p:sp>
      <p:sp>
        <p:nvSpPr>
          <p:cNvPr id="195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5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7F9EEC-DE01-4973-8E80-C8D8D64E3238}" type="slidenum">
              <a:rPr lang="en-US">
                <a:latin typeface="Times New Roman" pitchFamily="18" charset="0"/>
              </a:rPr>
              <a:pPr eaLnBrk="1" hangingPunct="1"/>
              <a:t>35</a:t>
            </a:fld>
            <a:endParaRPr lang="en-US">
              <a:latin typeface="Times New Roman" pitchFamily="18" charset="0"/>
            </a:endParaRPr>
          </a:p>
        </p:txBody>
      </p:sp>
    </p:spTree>
    <p:extLst>
      <p:ext uri="{BB962C8B-B14F-4D97-AF65-F5344CB8AC3E}">
        <p14:creationId xmlns:p14="http://schemas.microsoft.com/office/powerpoint/2010/main" val="3963526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a:ln/>
        </p:spPr>
      </p:sp>
      <p:sp>
        <p:nvSpPr>
          <p:cNvPr id="196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6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4A83F94-B8AE-4BE5-B19C-B4125089D3E0}" type="slidenum">
              <a:rPr lang="en-US">
                <a:latin typeface="Times New Roman" pitchFamily="18" charset="0"/>
              </a:rPr>
              <a:pPr eaLnBrk="1" hangingPunct="1"/>
              <a:t>36</a:t>
            </a:fld>
            <a:endParaRPr lang="en-US">
              <a:latin typeface="Times New Roman" pitchFamily="18" charset="0"/>
            </a:endParaRPr>
          </a:p>
        </p:txBody>
      </p:sp>
    </p:spTree>
    <p:extLst>
      <p:ext uri="{BB962C8B-B14F-4D97-AF65-F5344CB8AC3E}">
        <p14:creationId xmlns:p14="http://schemas.microsoft.com/office/powerpoint/2010/main" val="1786896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a:ln/>
        </p:spPr>
      </p:sp>
      <p:sp>
        <p:nvSpPr>
          <p:cNvPr id="197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7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01DE96F-49D7-41BD-8AE8-84ED783DD117}" type="slidenum">
              <a:rPr lang="en-US">
                <a:latin typeface="Times New Roman" pitchFamily="18" charset="0"/>
              </a:rPr>
              <a:pPr eaLnBrk="1" hangingPunct="1"/>
              <a:t>37</a:t>
            </a:fld>
            <a:endParaRPr lang="en-US">
              <a:latin typeface="Times New Roman" pitchFamily="18" charset="0"/>
            </a:endParaRPr>
          </a:p>
        </p:txBody>
      </p:sp>
    </p:spTree>
    <p:extLst>
      <p:ext uri="{BB962C8B-B14F-4D97-AF65-F5344CB8AC3E}">
        <p14:creationId xmlns:p14="http://schemas.microsoft.com/office/powerpoint/2010/main" val="2494678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a:ln/>
        </p:spPr>
      </p:sp>
      <p:sp>
        <p:nvSpPr>
          <p:cNvPr id="198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8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CB60BA-0B66-4D18-9EF8-527CEB56D2F5}" type="slidenum">
              <a:rPr lang="en-US">
                <a:latin typeface="Times New Roman" pitchFamily="18" charset="0"/>
              </a:rPr>
              <a:pPr eaLnBrk="1" hangingPunct="1"/>
              <a:t>38</a:t>
            </a:fld>
            <a:endParaRPr lang="en-US">
              <a:latin typeface="Times New Roman" pitchFamily="18" charset="0"/>
            </a:endParaRPr>
          </a:p>
        </p:txBody>
      </p:sp>
    </p:spTree>
    <p:extLst>
      <p:ext uri="{BB962C8B-B14F-4D97-AF65-F5344CB8AC3E}">
        <p14:creationId xmlns:p14="http://schemas.microsoft.com/office/powerpoint/2010/main" val="20358592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99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AA9FE38-DD57-4CA0-BC4F-7B62ECC609ED}" type="slidenum">
              <a:rPr lang="en-US">
                <a:latin typeface="Times New Roman" pitchFamily="18" charset="0"/>
              </a:rPr>
              <a:pPr eaLnBrk="1" hangingPunct="1"/>
              <a:t>39</a:t>
            </a:fld>
            <a:endParaRPr lang="en-US">
              <a:latin typeface="Times New Roman" pitchFamily="18" charset="0"/>
            </a:endParaRPr>
          </a:p>
        </p:txBody>
      </p:sp>
    </p:spTree>
    <p:extLst>
      <p:ext uri="{BB962C8B-B14F-4D97-AF65-F5344CB8AC3E}">
        <p14:creationId xmlns:p14="http://schemas.microsoft.com/office/powerpoint/2010/main" val="19445496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ln/>
        </p:spPr>
      </p:sp>
      <p:sp>
        <p:nvSpPr>
          <p:cNvPr id="2007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007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02D106-C782-45F8-88EE-01770139D06B}" type="slidenum">
              <a:rPr lang="en-US">
                <a:latin typeface="Times New Roman" pitchFamily="18" charset="0"/>
              </a:rPr>
              <a:pPr eaLnBrk="1" hangingPunct="1"/>
              <a:t>40</a:t>
            </a:fld>
            <a:endParaRPr lang="en-US">
              <a:latin typeface="Times New Roman" pitchFamily="18" charset="0"/>
            </a:endParaRPr>
          </a:p>
        </p:txBody>
      </p:sp>
    </p:spTree>
    <p:extLst>
      <p:ext uri="{BB962C8B-B14F-4D97-AF65-F5344CB8AC3E}">
        <p14:creationId xmlns:p14="http://schemas.microsoft.com/office/powerpoint/2010/main" val="38961813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01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BF3702F-4D40-46EB-AD3B-59A4634C596B}" type="slidenum">
              <a:rPr lang="en-US">
                <a:latin typeface="Times New Roman" pitchFamily="18" charset="0"/>
              </a:rPr>
              <a:pPr eaLnBrk="1" hangingPunct="1"/>
              <a:t>41</a:t>
            </a:fld>
            <a:endParaRPr lang="en-US">
              <a:latin typeface="Times New Roman" pitchFamily="18" charset="0"/>
            </a:endParaRPr>
          </a:p>
        </p:txBody>
      </p:sp>
    </p:spTree>
    <p:extLst>
      <p:ext uri="{BB962C8B-B14F-4D97-AF65-F5344CB8AC3E}">
        <p14:creationId xmlns:p14="http://schemas.microsoft.com/office/powerpoint/2010/main" val="5827759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a:ln/>
        </p:spPr>
      </p:sp>
      <p:sp>
        <p:nvSpPr>
          <p:cNvPr id="202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202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BD56938-96C2-4EC1-BA10-CF103718E43A}" type="slidenum">
              <a:rPr lang="en-US">
                <a:latin typeface="Times New Roman" pitchFamily="18" charset="0"/>
              </a:rPr>
              <a:pPr eaLnBrk="1" hangingPunct="1"/>
              <a:t>42</a:t>
            </a:fld>
            <a:endParaRPr lang="en-US">
              <a:latin typeface="Times New Roman" pitchFamily="18" charset="0"/>
            </a:endParaRPr>
          </a:p>
        </p:txBody>
      </p:sp>
    </p:spTree>
    <p:extLst>
      <p:ext uri="{BB962C8B-B14F-4D97-AF65-F5344CB8AC3E}">
        <p14:creationId xmlns:p14="http://schemas.microsoft.com/office/powerpoint/2010/main" val="166351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a:ln/>
        </p:spPr>
      </p:sp>
      <p:sp>
        <p:nvSpPr>
          <p:cNvPr id="1689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68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6028C96-3717-4503-AB25-5AB53FAFB4B6}" type="slidenum">
              <a:rPr lang="en-US">
                <a:latin typeface="Times New Roman" pitchFamily="18" charset="0"/>
              </a:rPr>
              <a:pPr eaLnBrk="1" hangingPunct="1"/>
              <a:t>5</a:t>
            </a:fld>
            <a:endParaRPr lang="en-US">
              <a:latin typeface="Times New Roman" pitchFamily="18" charset="0"/>
            </a:endParaRPr>
          </a:p>
        </p:txBody>
      </p:sp>
    </p:spTree>
    <p:extLst>
      <p:ext uri="{BB962C8B-B14F-4D97-AF65-F5344CB8AC3E}">
        <p14:creationId xmlns:p14="http://schemas.microsoft.com/office/powerpoint/2010/main" val="3286242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69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BC86ECE-A69E-43C3-B8E1-05A5021318A2}" type="slidenum">
              <a:rPr lang="en-US">
                <a:latin typeface="Times New Roman" pitchFamily="18" charset="0"/>
              </a:rPr>
              <a:pPr eaLnBrk="1" hangingPunct="1"/>
              <a:t>6</a:t>
            </a:fld>
            <a:endParaRPr lang="en-US">
              <a:latin typeface="Times New Roman" pitchFamily="18" charset="0"/>
            </a:endParaRPr>
          </a:p>
        </p:txBody>
      </p:sp>
    </p:spTree>
    <p:extLst>
      <p:ext uri="{BB962C8B-B14F-4D97-AF65-F5344CB8AC3E}">
        <p14:creationId xmlns:p14="http://schemas.microsoft.com/office/powerpoint/2010/main" val="3247101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a:ln/>
        </p:spPr>
      </p:sp>
      <p:sp>
        <p:nvSpPr>
          <p:cNvPr id="171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1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A916D9-AFA5-4EDF-B9C9-E3D57F152B34}" type="slidenum">
              <a:rPr lang="en-US">
                <a:latin typeface="Times New Roman" pitchFamily="18" charset="0"/>
              </a:rPr>
              <a:pPr eaLnBrk="1" hangingPunct="1"/>
              <a:t>7</a:t>
            </a:fld>
            <a:endParaRPr lang="en-US">
              <a:latin typeface="Times New Roman" pitchFamily="18" charset="0"/>
            </a:endParaRPr>
          </a:p>
        </p:txBody>
      </p:sp>
    </p:spTree>
    <p:extLst>
      <p:ext uri="{BB962C8B-B14F-4D97-AF65-F5344CB8AC3E}">
        <p14:creationId xmlns:p14="http://schemas.microsoft.com/office/powerpoint/2010/main" val="389016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2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DF237FE-2164-40AD-8528-DB08B43E72EA}" type="slidenum">
              <a:rPr lang="en-US">
                <a:latin typeface="Times New Roman" pitchFamily="18" charset="0"/>
              </a:rPr>
              <a:pPr eaLnBrk="1" hangingPunct="1"/>
              <a:t>8</a:t>
            </a:fld>
            <a:endParaRPr lang="en-US">
              <a:latin typeface="Times New Roman" pitchFamily="18" charset="0"/>
            </a:endParaRPr>
          </a:p>
        </p:txBody>
      </p:sp>
    </p:spTree>
    <p:extLst>
      <p:ext uri="{BB962C8B-B14F-4D97-AF65-F5344CB8AC3E}">
        <p14:creationId xmlns:p14="http://schemas.microsoft.com/office/powerpoint/2010/main" val="4061903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3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BCD52E0-95E0-4099-A625-E78EA8021D72}" type="slidenum">
              <a:rPr lang="en-US">
                <a:latin typeface="Times New Roman" pitchFamily="18" charset="0"/>
              </a:rPr>
              <a:pPr eaLnBrk="1" hangingPunct="1"/>
              <a:t>9</a:t>
            </a:fld>
            <a:endParaRPr lang="en-US">
              <a:latin typeface="Times New Roman" pitchFamily="18" charset="0"/>
            </a:endParaRPr>
          </a:p>
        </p:txBody>
      </p:sp>
    </p:spTree>
    <p:extLst>
      <p:ext uri="{BB962C8B-B14F-4D97-AF65-F5344CB8AC3E}">
        <p14:creationId xmlns:p14="http://schemas.microsoft.com/office/powerpoint/2010/main" val="3018351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a:ln/>
        </p:spPr>
      </p:sp>
      <p:sp>
        <p:nvSpPr>
          <p:cNvPr id="174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1740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4EAFAD2-C4C7-489A-8449-B4DB1394B462}" type="slidenum">
              <a:rPr lang="en-US">
                <a:latin typeface="Times New Roman" pitchFamily="18" charset="0"/>
              </a:rPr>
              <a:pPr eaLnBrk="1" hangingPunct="1"/>
              <a:t>10</a:t>
            </a:fld>
            <a:endParaRPr lang="en-US">
              <a:latin typeface="Times New Roman" pitchFamily="18" charset="0"/>
            </a:endParaRPr>
          </a:p>
        </p:txBody>
      </p:sp>
    </p:spTree>
    <p:extLst>
      <p:ext uri="{BB962C8B-B14F-4D97-AF65-F5344CB8AC3E}">
        <p14:creationId xmlns:p14="http://schemas.microsoft.com/office/powerpoint/2010/main" val="3543641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421452-D9C0-47EE-A249-55F40877BEE3}" type="slidenum">
              <a:rPr lang="en-US" smtClean="0"/>
              <a:pPr/>
              <a:t>‹#›</a:t>
            </a:fld>
            <a:endParaRPr lang="en-US"/>
          </a:p>
        </p:txBody>
      </p:sp>
      <p:sp>
        <p:nvSpPr>
          <p:cNvPr id="7" name="Rectangle 5"/>
          <p:cNvSpPr>
            <a:spLocks noChangeArrowheads="1"/>
          </p:cNvSpPr>
          <p:nvPr userDrawn="1"/>
        </p:nvSpPr>
        <p:spPr bwMode="auto">
          <a:xfrm>
            <a:off x="0" y="6492748"/>
            <a:ext cx="9144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200" dirty="0"/>
              <a:t>© </a:t>
            </a:r>
            <a:r>
              <a:rPr lang="en-US" sz="1200" dirty="0" smtClean="0"/>
              <a:t>2013 </a:t>
            </a:r>
            <a:r>
              <a:rPr lang="en-US" sz="1200" dirty="0"/>
              <a:t>The Pennsylvania State University</a:t>
            </a:r>
          </a:p>
        </p:txBody>
      </p:sp>
    </p:spTree>
    <p:extLst>
      <p:ext uri="{BB962C8B-B14F-4D97-AF65-F5344CB8AC3E}">
        <p14:creationId xmlns:p14="http://schemas.microsoft.com/office/powerpoint/2010/main" val="4092070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421525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35187771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3657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sldNum" sz="quarter" idx="10"/>
          </p:nvPr>
        </p:nvSpPr>
        <p:spPr>
          <a:ln/>
        </p:spPr>
        <p:txBody>
          <a:bodyPr/>
          <a:lstStyle>
            <a:lvl1pPr>
              <a:defRPr/>
            </a:lvl1pPr>
          </a:lstStyle>
          <a:p>
            <a:pPr>
              <a:defRPr/>
            </a:pPr>
            <a:fld id="{D6319440-04F0-4F43-A9B5-B21BB4C20326}" type="slidenum">
              <a:rPr lang="en-US"/>
              <a:pPr>
                <a:defRPr/>
              </a:pPr>
              <a:t>‹#›</a:t>
            </a:fld>
            <a:endParaRPr lang="en-US"/>
          </a:p>
        </p:txBody>
      </p:sp>
    </p:spTree>
    <p:extLst>
      <p:ext uri="{BB962C8B-B14F-4D97-AF65-F5344CB8AC3E}">
        <p14:creationId xmlns:p14="http://schemas.microsoft.com/office/powerpoint/2010/main" val="4036860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256182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3229972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32135471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28981378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1130472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27853295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2225113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0FE55E-4381-4D78-B7BD-FDB602E1593A}" type="datetimeFigureOut">
              <a:rPr lang="en-US" smtClean="0"/>
              <a:pPr/>
              <a:t>10/21/2014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3421452-D9C0-47EE-A249-55F40877BEE3}" type="slidenum">
              <a:rPr lang="en-US" smtClean="0"/>
              <a:pPr/>
              <a:t>‹#›</a:t>
            </a:fld>
            <a:endParaRPr lang="en-US"/>
          </a:p>
        </p:txBody>
      </p:sp>
    </p:spTree>
    <p:extLst>
      <p:ext uri="{BB962C8B-B14F-4D97-AF65-F5344CB8AC3E}">
        <p14:creationId xmlns:p14="http://schemas.microsoft.com/office/powerpoint/2010/main" val="23326469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0FE55E-4381-4D78-B7BD-FDB602E1593A}" type="datetimeFigureOut">
              <a:rPr lang="en-US" smtClean="0"/>
              <a:pPr/>
              <a:t>10/21/2014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421452-D9C0-47EE-A249-55F40877BEE3}" type="slidenum">
              <a:rPr lang="en-US" smtClean="0"/>
              <a:pPr/>
              <a:t>‹#›</a:t>
            </a:fld>
            <a:endParaRPr lang="en-US"/>
          </a:p>
        </p:txBody>
      </p:sp>
      <p:sp>
        <p:nvSpPr>
          <p:cNvPr id="7" name="Rectangle 5"/>
          <p:cNvSpPr>
            <a:spLocks noChangeArrowheads="1"/>
          </p:cNvSpPr>
          <p:nvPr userDrawn="1"/>
        </p:nvSpPr>
        <p:spPr bwMode="auto">
          <a:xfrm>
            <a:off x="0" y="6492748"/>
            <a:ext cx="9144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1200" dirty="0"/>
              <a:t>© </a:t>
            </a:r>
            <a:r>
              <a:rPr lang="en-US" sz="1200" dirty="0" smtClean="0"/>
              <a:t>2013 </a:t>
            </a:r>
            <a:r>
              <a:rPr lang="en-US" sz="1200" dirty="0"/>
              <a:t>The Pennsylvania State University</a:t>
            </a:r>
          </a:p>
        </p:txBody>
      </p:sp>
    </p:spTree>
    <p:extLst>
      <p:ext uri="{BB962C8B-B14F-4D97-AF65-F5344CB8AC3E}">
        <p14:creationId xmlns:p14="http://schemas.microsoft.com/office/powerpoint/2010/main" val="9597159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9.w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7.bin"/><Relationship Id="rId5" Type="http://schemas.openxmlformats.org/officeDocument/2006/relationships/image" Target="../media/image8.wmf"/><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hyperlink" Target="http://www.epa.gov/eogapti1/module6/matter/control/control.htm"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osha.gov/"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cdc.gov/niosh/docs/2009-125/"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osha.europa.eu/en/publications/literature_reviews/workplace_exposure_to_nanoparticles"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epa.gov/nanoscience"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epa.gov/nanoscience"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epa.gov/nanoscience"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5.xml"/><Relationship Id="rId7" Type="http://schemas.openxmlformats.org/officeDocument/2006/relationships/image" Target="../media/image4.w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3.wmf"/><Relationship Id="rId4" Type="http://schemas.openxmlformats.org/officeDocument/2006/relationships/oleObject" Target="../embeddings/oleObject2.bin"/><Relationship Id="rId9"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6.png"/><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ctrTitle"/>
          </p:nvPr>
        </p:nvSpPr>
        <p:spPr>
          <a:xfrm>
            <a:off x="685800" y="4076700"/>
            <a:ext cx="7772400" cy="1470025"/>
          </a:xfrm>
        </p:spPr>
        <p:txBody>
          <a:bodyPr>
            <a:normAutofit fontScale="90000"/>
          </a:bodyPr>
          <a:lstStyle/>
          <a:p>
            <a:r>
              <a:rPr lang="es-ES" altLang="en-US" sz="4000" dirty="0"/>
              <a:t>Información General sobre Materiales, Seguridad y Equipos para la Nanotecnología </a:t>
            </a:r>
            <a:r>
              <a:rPr lang="es-ES" altLang="en-US" sz="4000" dirty="0" smtClean="0"/>
              <a:t/>
            </a:r>
            <a:br>
              <a:rPr lang="es-ES" altLang="en-US" sz="4000" dirty="0" smtClean="0"/>
            </a:br>
            <a:r>
              <a:rPr lang="en-US" altLang="en-US" sz="4000" dirty="0" smtClean="0"/>
              <a:t/>
            </a:r>
            <a:br>
              <a:rPr lang="en-US" altLang="en-US" sz="4000" dirty="0" smtClean="0"/>
            </a:br>
            <a:r>
              <a:rPr lang="en-US" altLang="en-US" sz="2800" b="1" dirty="0" smtClean="0"/>
              <a:t> ESC 211</a:t>
            </a:r>
          </a:p>
        </p:txBody>
      </p:sp>
      <p:sp>
        <p:nvSpPr>
          <p:cNvPr id="8" name="Rectangle 5"/>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endParaRPr lang="en-US" altLang="en-US"/>
          </a:p>
        </p:txBody>
      </p:sp>
      <p:pic>
        <p:nvPicPr>
          <p:cNvPr id="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313" y="441325"/>
            <a:ext cx="3595687" cy="2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
          <p:cNvSpPr txBox="1">
            <a:spLocks noChangeArrowheads="1"/>
          </p:cNvSpPr>
          <p:nvPr/>
        </p:nvSpPr>
        <p:spPr bwMode="auto">
          <a:xfrm>
            <a:off x="684213" y="6272784"/>
            <a:ext cx="80279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lgn="ctr" eaLnBrk="1" hangingPunct="1"/>
            <a:r>
              <a:rPr lang="es-PR" altLang="en-US" sz="1200" b="0" i="1" dirty="0" err="1">
                <a:solidFill>
                  <a:srgbClr val="000000"/>
                </a:solidFill>
                <a:ea typeface="ＭＳ Ｐゴシック" pitchFamily="34" charset="-128"/>
              </a:rPr>
              <a:t>Tradución</a:t>
            </a:r>
            <a:r>
              <a:rPr lang="es-PR" altLang="en-US" sz="1200" b="0" i="1" dirty="0">
                <a:solidFill>
                  <a:srgbClr val="000000"/>
                </a:solidFill>
                <a:ea typeface="ＭＳ Ｐゴシック" pitchFamily="34" charset="-128"/>
              </a:rPr>
              <a:t>: Prof. </a:t>
            </a:r>
            <a:r>
              <a:rPr lang="es-PR" altLang="en-US" sz="1200" b="0" i="1" dirty="0" err="1">
                <a:solidFill>
                  <a:srgbClr val="000000"/>
                </a:solidFill>
                <a:ea typeface="ＭＳ Ｐゴシック" pitchFamily="34" charset="-128"/>
              </a:rPr>
              <a:t>Mitk'El</a:t>
            </a:r>
            <a:r>
              <a:rPr lang="es-PR" altLang="en-US" sz="1200" b="0" i="1" dirty="0">
                <a:solidFill>
                  <a:srgbClr val="000000"/>
                </a:solidFill>
                <a:ea typeface="ＭＳ Ｐゴシック" pitchFamily="34" charset="-128"/>
              </a:rPr>
              <a:t> B. </a:t>
            </a:r>
            <a:r>
              <a:rPr lang="es-PR" altLang="en-US" sz="1200" b="0" i="1" dirty="0" smtClean="0">
                <a:solidFill>
                  <a:srgbClr val="000000"/>
                </a:solidFill>
                <a:ea typeface="ＭＳ Ｐゴシック" pitchFamily="34" charset="-128"/>
              </a:rPr>
              <a:t>Santiago-Berríos </a:t>
            </a:r>
            <a:r>
              <a:rPr lang="es-PR" altLang="en-US" sz="1200" b="0" i="1" dirty="0">
                <a:solidFill>
                  <a:srgbClr val="000000"/>
                </a:solidFill>
                <a:ea typeface="ＭＳ Ｐゴシック" pitchFamily="34" charset="-128"/>
              </a:rPr>
              <a:t>– Universidad </a:t>
            </a:r>
            <a:r>
              <a:rPr lang="es-PR" altLang="en-US" sz="1200" b="0" i="1" dirty="0" smtClean="0">
                <a:solidFill>
                  <a:srgbClr val="000000"/>
                </a:solidFill>
                <a:ea typeface="ＭＳ Ｐゴシック" pitchFamily="34" charset="-128"/>
              </a:rPr>
              <a:t>Metropolitana (Puerto Rico)</a:t>
            </a:r>
            <a:endParaRPr lang="es-PR" altLang="en-US" sz="1200" b="0" i="1" dirty="0">
              <a:solidFill>
                <a:srgbClr val="000000"/>
              </a:solidFill>
              <a:ea typeface="ＭＳ Ｐゴシック" pitchFamily="34" charset="-128"/>
            </a:endParaRPr>
          </a:p>
        </p:txBody>
      </p:sp>
    </p:spTree>
    <p:extLst>
      <p:ext uri="{BB962C8B-B14F-4D97-AF65-F5344CB8AC3E}">
        <p14:creationId xmlns:p14="http://schemas.microsoft.com/office/powerpoint/2010/main" val="12468718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a:bodyPr>
          <a:lstStyle/>
          <a:p>
            <a:r>
              <a:rPr lang="en-US" sz="3600" b="1" dirty="0" err="1"/>
              <a:t>Alarma</a:t>
            </a:r>
            <a:r>
              <a:rPr lang="en-US" sz="3600" b="1" dirty="0"/>
              <a:t> de </a:t>
            </a:r>
            <a:r>
              <a:rPr lang="en-US" sz="3600" b="1" dirty="0" smtClean="0"/>
              <a:t>gas </a:t>
            </a:r>
            <a:r>
              <a:rPr lang="en-US" sz="3600" b="1" dirty="0" err="1"/>
              <a:t>tóxico</a:t>
            </a:r>
            <a:r>
              <a:rPr lang="en-US" sz="3600" b="1" dirty="0"/>
              <a:t> y </a:t>
            </a:r>
            <a:r>
              <a:rPr lang="en-US" sz="3600" b="1" dirty="0" err="1"/>
              <a:t>luz</a:t>
            </a:r>
            <a:r>
              <a:rPr lang="en-US" sz="3600" b="1" dirty="0"/>
              <a:t> </a:t>
            </a:r>
            <a:r>
              <a:rPr lang="en-US" sz="3600" b="1" dirty="0" err="1"/>
              <a:t>estroboscópica</a:t>
            </a:r>
            <a:r>
              <a:rPr lang="en-US" sz="3600" b="1" dirty="0"/>
              <a:t> </a:t>
            </a:r>
            <a:endParaRPr lang="en-US" sz="3600" b="1" dirty="0" smtClean="0"/>
          </a:p>
        </p:txBody>
      </p:sp>
      <p:graphicFrame>
        <p:nvGraphicFramePr>
          <p:cNvPr id="60419" name="Object 3"/>
          <p:cNvGraphicFramePr>
            <a:graphicFrameLocks noChangeAspect="1"/>
          </p:cNvGraphicFramePr>
          <p:nvPr/>
        </p:nvGraphicFramePr>
        <p:xfrm>
          <a:off x="4724400" y="2057400"/>
          <a:ext cx="4191000" cy="3429000"/>
        </p:xfrm>
        <a:graphic>
          <a:graphicData uri="http://schemas.openxmlformats.org/presentationml/2006/ole">
            <mc:AlternateContent xmlns:mc="http://schemas.openxmlformats.org/markup-compatibility/2006">
              <mc:Choice xmlns:v="urn:schemas-microsoft-com:vml" Requires="v">
                <p:oleObj spid="_x0000_s4206" name="Image Document" r:id="rId4" imgW="3843038" imgH="1547446" progId="">
                  <p:embed/>
                </p:oleObj>
              </mc:Choice>
              <mc:Fallback>
                <p:oleObj name="Image Document" r:id="rId4" imgW="3843038" imgH="1547446"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2057400"/>
                        <a:ext cx="4191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0420" name="Object 4"/>
          <p:cNvGraphicFramePr>
            <a:graphicFrameLocks noChangeAspect="1"/>
          </p:cNvGraphicFramePr>
          <p:nvPr/>
        </p:nvGraphicFramePr>
        <p:xfrm>
          <a:off x="152400" y="2057400"/>
          <a:ext cx="4357688" cy="3429000"/>
        </p:xfrm>
        <a:graphic>
          <a:graphicData uri="http://schemas.openxmlformats.org/presentationml/2006/ole">
            <mc:AlternateContent xmlns:mc="http://schemas.openxmlformats.org/markup-compatibility/2006">
              <mc:Choice xmlns:v="urn:schemas-microsoft-com:vml" Requires="v">
                <p:oleObj spid="_x0000_s4207" name="Image Document" r:id="rId6" imgW="8270421" imgH="4816929" progId="">
                  <p:embed/>
                </p:oleObj>
              </mc:Choice>
              <mc:Fallback>
                <p:oleObj name="Image Document" r:id="rId6" imgW="8270421" imgH="4816929"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 y="2057400"/>
                        <a:ext cx="4357688"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5388259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a:bodyPr>
          <a:lstStyle/>
          <a:p>
            <a:pPr eaLnBrk="1" hangingPunct="1"/>
            <a:r>
              <a:rPr lang="en-US" sz="3600" b="1" dirty="0" err="1" smtClean="0"/>
              <a:t>Materiales</a:t>
            </a:r>
            <a:r>
              <a:rPr lang="en-US" sz="3600" b="1" dirty="0" smtClean="0"/>
              <a:t> </a:t>
            </a:r>
            <a:r>
              <a:rPr lang="en-US" sz="3600" b="1" dirty="0" err="1" smtClean="0"/>
              <a:t>Pirofóricos</a:t>
            </a:r>
            <a:endParaRPr lang="en-US" sz="3600" b="1" dirty="0" smtClean="0"/>
          </a:p>
        </p:txBody>
      </p:sp>
      <p:sp>
        <p:nvSpPr>
          <p:cNvPr id="61443" name="Rectangle 3"/>
          <p:cNvSpPr>
            <a:spLocks noGrp="1" noChangeArrowheads="1"/>
          </p:cNvSpPr>
          <p:nvPr>
            <p:ph type="body" idx="1"/>
          </p:nvPr>
        </p:nvSpPr>
        <p:spPr/>
        <p:txBody>
          <a:bodyPr/>
          <a:lstStyle/>
          <a:p>
            <a:pPr eaLnBrk="1" hangingPunct="1"/>
            <a:r>
              <a:rPr lang="es-PR" sz="2800" dirty="0" smtClean="0"/>
              <a:t>Son materiales que se prenden en fuego al contacto con el aire a, o por debajo de 54.4 °C (130 °F)</a:t>
            </a:r>
          </a:p>
          <a:p>
            <a:r>
              <a:rPr lang="es-PR" sz="2800" dirty="0"/>
              <a:t>Materiales pirofóricos comunes que </a:t>
            </a:r>
            <a:r>
              <a:rPr lang="es-PR" sz="2800" dirty="0" smtClean="0"/>
              <a:t>se utilizan en la </a:t>
            </a:r>
            <a:r>
              <a:rPr lang="es-PR" sz="2800" dirty="0" err="1" smtClean="0"/>
              <a:t>nanofabricacion</a:t>
            </a:r>
            <a:r>
              <a:rPr lang="es-PR" sz="2800" dirty="0" smtClean="0"/>
              <a:t> son:</a:t>
            </a:r>
          </a:p>
          <a:p>
            <a:pPr lvl="1" eaLnBrk="1" hangingPunct="1"/>
            <a:r>
              <a:rPr lang="es-PR" sz="2400" dirty="0" err="1" smtClean="0"/>
              <a:t>Silano</a:t>
            </a:r>
            <a:r>
              <a:rPr lang="es-PR" sz="2400" dirty="0" smtClean="0"/>
              <a:t> (SiH</a:t>
            </a:r>
            <a:r>
              <a:rPr lang="es-PR" sz="2400" baseline="-25000" dirty="0" smtClean="0"/>
              <a:t>4</a:t>
            </a:r>
            <a:r>
              <a:rPr lang="es-PR" sz="2400" dirty="0" smtClean="0"/>
              <a:t>)</a:t>
            </a:r>
            <a:endParaRPr lang="es-PR" sz="2400" baseline="-25000" dirty="0" smtClean="0"/>
          </a:p>
          <a:p>
            <a:pPr lvl="1" eaLnBrk="1" hangingPunct="1"/>
            <a:r>
              <a:rPr lang="es-PR" sz="2400" dirty="0" err="1" smtClean="0"/>
              <a:t>Disilano</a:t>
            </a:r>
            <a:r>
              <a:rPr lang="es-PR" sz="2400" dirty="0" smtClean="0"/>
              <a:t> (Si</a:t>
            </a:r>
            <a:r>
              <a:rPr lang="es-PR" sz="2400" baseline="-25000" dirty="0" smtClean="0"/>
              <a:t>2</a:t>
            </a:r>
            <a:r>
              <a:rPr lang="es-PR" sz="2400" dirty="0" smtClean="0"/>
              <a:t>H</a:t>
            </a:r>
            <a:r>
              <a:rPr lang="es-PR" sz="2400" baseline="-25000" dirty="0" smtClean="0"/>
              <a:t>6</a:t>
            </a:r>
            <a:r>
              <a:rPr lang="es-PR" sz="2400" dirty="0" smtClean="0"/>
              <a:t>)</a:t>
            </a:r>
          </a:p>
          <a:p>
            <a:pPr lvl="1" eaLnBrk="1" hangingPunct="1"/>
            <a:r>
              <a:rPr lang="es-PR" sz="2400" dirty="0" smtClean="0"/>
              <a:t>Fosfina (PH</a:t>
            </a:r>
            <a:r>
              <a:rPr lang="es-PR" sz="2400" baseline="-25000" dirty="0" smtClean="0"/>
              <a:t>3</a:t>
            </a:r>
            <a:r>
              <a:rPr lang="es-PR" sz="2400" dirty="0" smtClean="0"/>
              <a:t>)</a:t>
            </a:r>
          </a:p>
          <a:p>
            <a:pPr lvl="1" eaLnBrk="1" hangingPunct="1"/>
            <a:r>
              <a:rPr lang="es-PR" sz="2400" dirty="0" err="1" smtClean="0"/>
              <a:t>Diborano</a:t>
            </a:r>
            <a:r>
              <a:rPr lang="es-PR" sz="2400" dirty="0" smtClean="0"/>
              <a:t> (B</a:t>
            </a:r>
            <a:r>
              <a:rPr lang="es-PR" sz="2400" baseline="-25000" dirty="0" smtClean="0"/>
              <a:t>2</a:t>
            </a:r>
            <a:r>
              <a:rPr lang="es-PR" sz="2400" dirty="0" smtClean="0"/>
              <a:t>H</a:t>
            </a:r>
            <a:r>
              <a:rPr lang="es-PR" sz="2400" baseline="-25000" dirty="0" smtClean="0"/>
              <a:t>6</a:t>
            </a:r>
            <a:r>
              <a:rPr lang="es-PR" sz="2400" dirty="0" smtClean="0"/>
              <a:t>)</a:t>
            </a:r>
          </a:p>
          <a:p>
            <a:pPr lvl="1" eaLnBrk="1" hangingPunct="1"/>
            <a:endParaRPr lang="en-US" sz="2400" dirty="0" smtClean="0"/>
          </a:p>
          <a:p>
            <a:pPr lvl="1" eaLnBrk="1" hangingPunct="1"/>
            <a:endParaRPr lang="en-US" sz="2400" dirty="0" smtClean="0"/>
          </a:p>
        </p:txBody>
      </p:sp>
    </p:spTree>
    <p:extLst>
      <p:ext uri="{BB962C8B-B14F-4D97-AF65-F5344CB8AC3E}">
        <p14:creationId xmlns:p14="http://schemas.microsoft.com/office/powerpoint/2010/main" val="26845671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85800" y="0"/>
            <a:ext cx="7772400" cy="1143000"/>
          </a:xfrm>
        </p:spPr>
        <p:txBody>
          <a:bodyPr>
            <a:normAutofit/>
          </a:bodyPr>
          <a:lstStyle/>
          <a:p>
            <a:pPr eaLnBrk="1" hangingPunct="1"/>
            <a:r>
              <a:rPr lang="en-US" sz="3600" b="1" dirty="0" err="1" smtClean="0"/>
              <a:t>Silano</a:t>
            </a:r>
            <a:endParaRPr lang="en-US" sz="3600" b="1" dirty="0" smtClean="0"/>
          </a:p>
        </p:txBody>
      </p:sp>
      <p:sp>
        <p:nvSpPr>
          <p:cNvPr id="62467" name="Rectangle 5"/>
          <p:cNvSpPr>
            <a:spLocks noGrp="1" noChangeArrowheads="1"/>
          </p:cNvSpPr>
          <p:nvPr>
            <p:ph type="body" idx="1"/>
          </p:nvPr>
        </p:nvSpPr>
        <p:spPr>
          <a:xfrm>
            <a:off x="685800" y="990600"/>
            <a:ext cx="7772400" cy="4114800"/>
          </a:xfrm>
          <a:noFill/>
        </p:spPr>
        <p:txBody>
          <a:bodyPr>
            <a:normAutofit fontScale="92500" lnSpcReduction="20000"/>
          </a:bodyPr>
          <a:lstStyle/>
          <a:p>
            <a:pPr eaLnBrk="1" hangingPunct="1">
              <a:lnSpc>
                <a:spcPct val="90000"/>
              </a:lnSpc>
              <a:spcBef>
                <a:spcPct val="50000"/>
              </a:spcBef>
            </a:pPr>
            <a:r>
              <a:rPr lang="es-PR" sz="3000" dirty="0" smtClean="0"/>
              <a:t>Es un gas incoloro que se utiliza como una fuente de silicio  en diversos procesos de fabricación.</a:t>
            </a:r>
          </a:p>
          <a:p>
            <a:pPr eaLnBrk="1" hangingPunct="1">
              <a:lnSpc>
                <a:spcPct val="90000"/>
              </a:lnSpc>
              <a:spcBef>
                <a:spcPct val="50000"/>
              </a:spcBef>
            </a:pPr>
            <a:r>
              <a:rPr lang="es-PR" sz="3000" dirty="0" err="1" smtClean="0"/>
              <a:t>Silano</a:t>
            </a:r>
            <a:r>
              <a:rPr lang="es-PR" sz="3000" dirty="0" smtClean="0"/>
              <a:t> se descompone rápidamente a presión atmosférica:</a:t>
            </a:r>
          </a:p>
          <a:p>
            <a:pPr algn="ctr" eaLnBrk="1" hangingPunct="1">
              <a:lnSpc>
                <a:spcPct val="90000"/>
              </a:lnSpc>
              <a:spcBef>
                <a:spcPct val="50000"/>
              </a:spcBef>
              <a:buFontTx/>
              <a:buNone/>
            </a:pPr>
            <a:r>
              <a:rPr lang="es-PR" sz="2000" b="1" dirty="0" smtClean="0"/>
              <a:t>SiH</a:t>
            </a:r>
            <a:r>
              <a:rPr lang="es-PR" sz="2000" b="1" baseline="-25000" dirty="0" smtClean="0"/>
              <a:t>4</a:t>
            </a:r>
            <a:r>
              <a:rPr lang="es-PR" sz="2000" b="1" dirty="0" smtClean="0"/>
              <a:t> (</a:t>
            </a:r>
            <a:r>
              <a:rPr lang="es-PR" sz="2000" b="1" i="1" dirty="0" smtClean="0"/>
              <a:t>g</a:t>
            </a:r>
            <a:r>
              <a:rPr lang="es-PR" sz="2000" b="1" dirty="0" smtClean="0"/>
              <a:t>) </a:t>
            </a:r>
            <a:r>
              <a:rPr lang="es-PR" sz="2000" b="1" dirty="0" smtClean="0">
                <a:sym typeface="Symbol" pitchFamily="18" charset="2"/>
              </a:rPr>
              <a:t> Si (</a:t>
            </a:r>
            <a:r>
              <a:rPr lang="es-PR" sz="2000" b="1" i="1" dirty="0" smtClean="0">
                <a:sym typeface="Symbol" pitchFamily="18" charset="2"/>
              </a:rPr>
              <a:t>g</a:t>
            </a:r>
            <a:r>
              <a:rPr lang="es-PR" sz="2000" b="1" dirty="0" smtClean="0">
                <a:sym typeface="Symbol" pitchFamily="18" charset="2"/>
              </a:rPr>
              <a:t>) + 2H</a:t>
            </a:r>
            <a:r>
              <a:rPr lang="es-PR" sz="2000" b="1" baseline="-25000" dirty="0" smtClean="0">
                <a:sym typeface="Symbol" pitchFamily="18" charset="2"/>
              </a:rPr>
              <a:t>2</a:t>
            </a:r>
            <a:r>
              <a:rPr lang="es-PR" sz="2000" b="1" dirty="0" smtClean="0">
                <a:sym typeface="Symbol" pitchFamily="18" charset="2"/>
              </a:rPr>
              <a:t> </a:t>
            </a:r>
            <a:r>
              <a:rPr lang="es-PR" sz="2000" b="1" dirty="0" smtClean="0"/>
              <a:t>(</a:t>
            </a:r>
            <a:r>
              <a:rPr lang="es-PR" sz="2000" b="1" i="1" dirty="0" smtClean="0"/>
              <a:t>g</a:t>
            </a:r>
            <a:r>
              <a:rPr lang="es-PR" sz="2000" b="1" dirty="0" smtClean="0"/>
              <a:t>)</a:t>
            </a:r>
            <a:r>
              <a:rPr lang="es-PR" sz="2000" b="1" baseline="-25000" dirty="0" smtClean="0"/>
              <a:t> </a:t>
            </a:r>
            <a:endParaRPr lang="es-PR" sz="2000" dirty="0" smtClean="0"/>
          </a:p>
          <a:p>
            <a:pPr eaLnBrk="1" hangingPunct="1">
              <a:lnSpc>
                <a:spcPct val="90000"/>
              </a:lnSpc>
              <a:spcBef>
                <a:spcPct val="50000"/>
              </a:spcBef>
            </a:pPr>
            <a:r>
              <a:rPr lang="es-PR" sz="3000" dirty="0" smtClean="0"/>
              <a:t>Materiales que contienen </a:t>
            </a:r>
            <a:r>
              <a:rPr lang="es-PR" sz="3000" dirty="0" err="1" smtClean="0"/>
              <a:t>silanos</a:t>
            </a:r>
            <a:r>
              <a:rPr lang="es-PR" sz="3000" dirty="0" smtClean="0"/>
              <a:t> reaccionan con oxígeno atmosférico, mediante una reacción </a:t>
            </a:r>
            <a:r>
              <a:rPr lang="es-PR" sz="3000" dirty="0" err="1" smtClean="0"/>
              <a:t>redox</a:t>
            </a:r>
            <a:r>
              <a:rPr lang="es-PR" sz="3000" dirty="0" smtClean="0"/>
              <a:t> muy energética forman óxido de silicio y agua:</a:t>
            </a:r>
          </a:p>
          <a:p>
            <a:pPr algn="ctr" eaLnBrk="1" hangingPunct="1">
              <a:lnSpc>
                <a:spcPct val="90000"/>
              </a:lnSpc>
              <a:spcBef>
                <a:spcPct val="50000"/>
              </a:spcBef>
              <a:buFontTx/>
              <a:buNone/>
            </a:pPr>
            <a:endParaRPr lang="en-US" sz="2000" b="1" dirty="0" smtClean="0"/>
          </a:p>
          <a:p>
            <a:pPr algn="ctr" eaLnBrk="1" hangingPunct="1">
              <a:lnSpc>
                <a:spcPct val="90000"/>
              </a:lnSpc>
              <a:spcBef>
                <a:spcPct val="50000"/>
              </a:spcBef>
              <a:buFontTx/>
              <a:buNone/>
            </a:pPr>
            <a:r>
              <a:rPr lang="en-US" sz="2000" b="1" dirty="0" smtClean="0"/>
              <a:t>Si </a:t>
            </a:r>
            <a:r>
              <a:rPr lang="en-US" sz="2000" b="1" dirty="0" smtClean="0">
                <a:sym typeface="Symbol" pitchFamily="18" charset="2"/>
              </a:rPr>
              <a:t>(</a:t>
            </a:r>
            <a:r>
              <a:rPr lang="en-US" sz="2000" b="1" i="1" dirty="0" smtClean="0">
                <a:sym typeface="Symbol" pitchFamily="18" charset="2"/>
              </a:rPr>
              <a:t>g</a:t>
            </a:r>
            <a:r>
              <a:rPr lang="en-US" sz="2000" b="1" dirty="0" smtClean="0">
                <a:sym typeface="Symbol" pitchFamily="18" charset="2"/>
              </a:rPr>
              <a:t>)</a:t>
            </a:r>
            <a:r>
              <a:rPr lang="en-US" sz="2000" b="1" dirty="0" smtClean="0"/>
              <a:t> + O</a:t>
            </a:r>
            <a:r>
              <a:rPr lang="en-US" sz="2000" b="1" baseline="-25000" dirty="0" smtClean="0"/>
              <a:t>2</a:t>
            </a:r>
            <a:r>
              <a:rPr lang="en-US" sz="2000" b="1" dirty="0" smtClean="0"/>
              <a:t> </a:t>
            </a:r>
            <a:r>
              <a:rPr lang="en-US" sz="2000" b="1" dirty="0" smtClean="0">
                <a:sym typeface="Symbol" pitchFamily="18" charset="2"/>
              </a:rPr>
              <a:t>(</a:t>
            </a:r>
            <a:r>
              <a:rPr lang="en-US" sz="2000" b="1" i="1" dirty="0" smtClean="0">
                <a:sym typeface="Symbol" pitchFamily="18" charset="2"/>
              </a:rPr>
              <a:t>g</a:t>
            </a:r>
            <a:r>
              <a:rPr lang="en-US" sz="2000" b="1" dirty="0" smtClean="0">
                <a:sym typeface="Symbol" pitchFamily="18" charset="2"/>
              </a:rPr>
              <a:t>)</a:t>
            </a:r>
            <a:r>
              <a:rPr lang="en-US" sz="2000" b="1" dirty="0" smtClean="0"/>
              <a:t> </a:t>
            </a:r>
            <a:r>
              <a:rPr lang="en-US" sz="2000" b="1" dirty="0" smtClean="0">
                <a:sym typeface="Symbol" pitchFamily="18" charset="2"/>
              </a:rPr>
              <a:t> </a:t>
            </a:r>
            <a:r>
              <a:rPr lang="en-US" sz="2000" b="1" dirty="0" smtClean="0"/>
              <a:t>SiO</a:t>
            </a:r>
            <a:r>
              <a:rPr lang="en-US" sz="2000" b="1" baseline="-25000" dirty="0" smtClean="0"/>
              <a:t>2</a:t>
            </a:r>
            <a:r>
              <a:rPr lang="en-US" sz="2000" b="1" dirty="0" smtClean="0"/>
              <a:t> </a:t>
            </a:r>
            <a:r>
              <a:rPr lang="en-US" sz="2000" b="1" dirty="0" smtClean="0">
                <a:sym typeface="Symbol" pitchFamily="18" charset="2"/>
              </a:rPr>
              <a:t>(</a:t>
            </a:r>
            <a:r>
              <a:rPr lang="en-US" sz="2000" b="1" i="1" dirty="0" smtClean="0">
                <a:sym typeface="Symbol" pitchFamily="18" charset="2"/>
              </a:rPr>
              <a:t>s</a:t>
            </a:r>
            <a:r>
              <a:rPr lang="en-US" sz="2000" b="1" dirty="0" smtClean="0">
                <a:sym typeface="Symbol" pitchFamily="18" charset="2"/>
              </a:rPr>
              <a:t>)</a:t>
            </a:r>
            <a:r>
              <a:rPr lang="en-US" sz="2000" dirty="0" smtClean="0"/>
              <a:t>       </a:t>
            </a:r>
            <a:r>
              <a:rPr lang="en-US" sz="2000" b="1" dirty="0" smtClean="0"/>
              <a:t>2</a:t>
            </a:r>
            <a:r>
              <a:rPr lang="en-US" sz="2000" b="1" dirty="0" smtClean="0">
                <a:sym typeface="Symbol" pitchFamily="18" charset="2"/>
              </a:rPr>
              <a:t>H</a:t>
            </a:r>
            <a:r>
              <a:rPr lang="en-US" sz="2000" b="1" baseline="-25000" dirty="0" smtClean="0">
                <a:sym typeface="Symbol" pitchFamily="18" charset="2"/>
              </a:rPr>
              <a:t>2</a:t>
            </a:r>
            <a:r>
              <a:rPr lang="en-US" sz="2000" b="1" dirty="0" smtClean="0">
                <a:sym typeface="Symbol" pitchFamily="18" charset="2"/>
              </a:rPr>
              <a:t> (</a:t>
            </a:r>
            <a:r>
              <a:rPr lang="en-US" sz="2000" b="1" i="1" dirty="0" smtClean="0">
                <a:sym typeface="Symbol" pitchFamily="18" charset="2"/>
              </a:rPr>
              <a:t>g</a:t>
            </a:r>
            <a:r>
              <a:rPr lang="en-US" sz="2000" b="1" dirty="0" smtClean="0">
                <a:sym typeface="Symbol" pitchFamily="18" charset="2"/>
              </a:rPr>
              <a:t>) + </a:t>
            </a:r>
            <a:r>
              <a:rPr lang="en-US" sz="2000" b="1" dirty="0" smtClean="0"/>
              <a:t>O</a:t>
            </a:r>
            <a:r>
              <a:rPr lang="en-US" sz="2000" b="1" baseline="-25000" dirty="0" smtClean="0"/>
              <a:t>2</a:t>
            </a:r>
            <a:r>
              <a:rPr lang="en-US" sz="2000" b="1" dirty="0" smtClean="0"/>
              <a:t> </a:t>
            </a:r>
            <a:r>
              <a:rPr lang="en-US" sz="2000" b="1" dirty="0" smtClean="0">
                <a:sym typeface="Symbol" pitchFamily="18" charset="2"/>
              </a:rPr>
              <a:t>(</a:t>
            </a:r>
            <a:r>
              <a:rPr lang="en-US" sz="2000" b="1" i="1" dirty="0" smtClean="0">
                <a:sym typeface="Symbol" pitchFamily="18" charset="2"/>
              </a:rPr>
              <a:t>g</a:t>
            </a:r>
            <a:r>
              <a:rPr lang="en-US" sz="2000" b="1" dirty="0" smtClean="0">
                <a:sym typeface="Symbol" pitchFamily="18" charset="2"/>
              </a:rPr>
              <a:t>)</a:t>
            </a:r>
            <a:r>
              <a:rPr lang="en-US" sz="2000" b="1" baseline="-25000" dirty="0" smtClean="0"/>
              <a:t> </a:t>
            </a:r>
            <a:r>
              <a:rPr lang="en-US" sz="2000" b="1" dirty="0" smtClean="0">
                <a:sym typeface="Symbol" pitchFamily="18" charset="2"/>
              </a:rPr>
              <a:t> 2H</a:t>
            </a:r>
            <a:r>
              <a:rPr lang="en-US" sz="2000" b="1" baseline="-25000" dirty="0" smtClean="0">
                <a:sym typeface="Symbol" pitchFamily="18" charset="2"/>
              </a:rPr>
              <a:t>2</a:t>
            </a:r>
            <a:r>
              <a:rPr lang="en-US" sz="2000" b="1" dirty="0" smtClean="0">
                <a:sym typeface="Symbol" pitchFamily="18" charset="2"/>
              </a:rPr>
              <a:t>O (</a:t>
            </a:r>
            <a:r>
              <a:rPr lang="en-US" sz="2000" b="1" i="1" dirty="0" smtClean="0">
                <a:sym typeface="Symbol" pitchFamily="18" charset="2"/>
              </a:rPr>
              <a:t>g</a:t>
            </a:r>
            <a:r>
              <a:rPr lang="en-US" sz="2000" b="1" dirty="0" smtClean="0">
                <a:sym typeface="Symbol" pitchFamily="18" charset="2"/>
              </a:rPr>
              <a:t>) </a:t>
            </a:r>
          </a:p>
        </p:txBody>
      </p:sp>
      <p:sp>
        <p:nvSpPr>
          <p:cNvPr id="62468" name="Text Box 6"/>
          <p:cNvSpPr txBox="1">
            <a:spLocks noChangeArrowheads="1"/>
          </p:cNvSpPr>
          <p:nvPr/>
        </p:nvSpPr>
        <p:spPr bwMode="auto">
          <a:xfrm>
            <a:off x="1127125" y="51466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sz="2400">
              <a:latin typeface="Times New Roman" pitchFamily="18" charset="0"/>
            </a:endParaRPr>
          </a:p>
        </p:txBody>
      </p:sp>
      <p:sp>
        <p:nvSpPr>
          <p:cNvPr id="62469" name="Line 8"/>
          <p:cNvSpPr>
            <a:spLocks noChangeShapeType="1"/>
          </p:cNvSpPr>
          <p:nvPr/>
        </p:nvSpPr>
        <p:spPr bwMode="auto">
          <a:xfrm rot="10943156" flipH="1">
            <a:off x="3059113" y="5419725"/>
            <a:ext cx="258762" cy="547688"/>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470" name="Line 9"/>
          <p:cNvSpPr>
            <a:spLocks noChangeShapeType="1"/>
          </p:cNvSpPr>
          <p:nvPr/>
        </p:nvSpPr>
        <p:spPr bwMode="auto">
          <a:xfrm rot="7540372" flipH="1">
            <a:off x="3710782" y="5393531"/>
            <a:ext cx="255588" cy="650875"/>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471" name="Text Box 10"/>
          <p:cNvSpPr txBox="1">
            <a:spLocks noChangeArrowheads="1"/>
          </p:cNvSpPr>
          <p:nvPr/>
        </p:nvSpPr>
        <p:spPr bwMode="auto">
          <a:xfrm>
            <a:off x="2528888" y="5967413"/>
            <a:ext cx="2140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dirty="0" err="1" smtClean="0">
                <a:solidFill>
                  <a:srgbClr val="FF0000"/>
                </a:solidFill>
                <a:latin typeface="Times New Roman" pitchFamily="18" charset="0"/>
              </a:rPr>
              <a:t>Oxidado</a:t>
            </a:r>
            <a:r>
              <a:rPr lang="en-US" b="1" dirty="0" smtClean="0">
                <a:solidFill>
                  <a:srgbClr val="FF0000"/>
                </a:solidFill>
                <a:latin typeface="Times New Roman" pitchFamily="18" charset="0"/>
              </a:rPr>
              <a:t>   </a:t>
            </a:r>
            <a:r>
              <a:rPr lang="en-US" b="1" dirty="0" err="1" smtClean="0">
                <a:solidFill>
                  <a:srgbClr val="FF0000"/>
                </a:solidFill>
                <a:latin typeface="Times New Roman" pitchFamily="18" charset="0"/>
              </a:rPr>
              <a:t>Reducido</a:t>
            </a:r>
            <a:endParaRPr lang="en-US" b="1" dirty="0">
              <a:solidFill>
                <a:srgbClr val="FF0000"/>
              </a:solidFill>
              <a:latin typeface="Times New Roman" pitchFamily="18" charset="0"/>
            </a:endParaRPr>
          </a:p>
        </p:txBody>
      </p:sp>
      <p:sp>
        <p:nvSpPr>
          <p:cNvPr id="62472" name="Line 11"/>
          <p:cNvSpPr>
            <a:spLocks noChangeShapeType="1"/>
          </p:cNvSpPr>
          <p:nvPr/>
        </p:nvSpPr>
        <p:spPr bwMode="auto">
          <a:xfrm rot="10943156" flipH="1">
            <a:off x="6780213" y="5435600"/>
            <a:ext cx="212725" cy="492125"/>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473" name="Line 12"/>
          <p:cNvSpPr>
            <a:spLocks noChangeShapeType="1"/>
          </p:cNvSpPr>
          <p:nvPr/>
        </p:nvSpPr>
        <p:spPr bwMode="auto">
          <a:xfrm rot="7540372" flipH="1">
            <a:off x="7443788" y="5413375"/>
            <a:ext cx="228600" cy="5334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474" name="Text Box 13"/>
          <p:cNvSpPr txBox="1">
            <a:spLocks noChangeArrowheads="1"/>
          </p:cNvSpPr>
          <p:nvPr/>
        </p:nvSpPr>
        <p:spPr bwMode="auto">
          <a:xfrm>
            <a:off x="6172200" y="5892800"/>
            <a:ext cx="214033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dirty="0" err="1" smtClean="0">
                <a:solidFill>
                  <a:srgbClr val="FF0000"/>
                </a:solidFill>
                <a:latin typeface="Times New Roman" pitchFamily="18" charset="0"/>
              </a:rPr>
              <a:t>Oxidado</a:t>
            </a:r>
            <a:r>
              <a:rPr lang="en-US" b="1" dirty="0" smtClean="0">
                <a:solidFill>
                  <a:srgbClr val="FF0000"/>
                </a:solidFill>
                <a:latin typeface="Times New Roman" pitchFamily="18" charset="0"/>
              </a:rPr>
              <a:t>   </a:t>
            </a:r>
            <a:r>
              <a:rPr lang="en-US" b="1" dirty="0" err="1" smtClean="0">
                <a:solidFill>
                  <a:srgbClr val="FF0000"/>
                </a:solidFill>
                <a:latin typeface="Times New Roman" pitchFamily="18" charset="0"/>
              </a:rPr>
              <a:t>Reducido</a:t>
            </a:r>
            <a:endParaRPr lang="en-US" b="1" dirty="0">
              <a:solidFill>
                <a:srgbClr val="FF0000"/>
              </a:solidFill>
              <a:latin typeface="Times New Roman" pitchFamily="18" charset="0"/>
            </a:endParaRPr>
          </a:p>
        </p:txBody>
      </p:sp>
    </p:spTree>
    <p:extLst>
      <p:ext uri="{BB962C8B-B14F-4D97-AF65-F5344CB8AC3E}">
        <p14:creationId xmlns:p14="http://schemas.microsoft.com/office/powerpoint/2010/main" val="8679859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a:bodyPr>
          <a:lstStyle/>
          <a:p>
            <a:pPr eaLnBrk="1" hangingPunct="1"/>
            <a:r>
              <a:rPr lang="en-US" sz="3600" b="1" dirty="0" err="1" smtClean="0"/>
              <a:t>Fosfina</a:t>
            </a:r>
            <a:endParaRPr lang="en-US" sz="3600" b="1" dirty="0" smtClean="0"/>
          </a:p>
        </p:txBody>
      </p:sp>
      <p:sp>
        <p:nvSpPr>
          <p:cNvPr id="63491" name="Rectangle 3"/>
          <p:cNvSpPr>
            <a:spLocks noGrp="1" noChangeArrowheads="1"/>
          </p:cNvSpPr>
          <p:nvPr>
            <p:ph idx="1"/>
          </p:nvPr>
        </p:nvSpPr>
        <p:spPr>
          <a:xfrm>
            <a:off x="609600" y="1447800"/>
            <a:ext cx="8229600" cy="4525963"/>
          </a:xfrm>
        </p:spPr>
        <p:txBody>
          <a:bodyPr>
            <a:normAutofit fontScale="92500" lnSpcReduction="10000"/>
          </a:bodyPr>
          <a:lstStyle/>
          <a:p>
            <a:pPr eaLnBrk="1" hangingPunct="1">
              <a:lnSpc>
                <a:spcPct val="90000"/>
              </a:lnSpc>
            </a:pPr>
            <a:r>
              <a:rPr lang="es-PR" sz="2800" dirty="0" smtClean="0"/>
              <a:t>Una de las sustancias más tóxicas que se utilizan en la fabricación.  Es un gas incoloro y con un olor a pescado podrido.</a:t>
            </a:r>
          </a:p>
          <a:p>
            <a:pPr lvl="1" eaLnBrk="1" hangingPunct="1">
              <a:lnSpc>
                <a:spcPct val="90000"/>
              </a:lnSpc>
            </a:pPr>
            <a:r>
              <a:rPr lang="es-PR" sz="2400" dirty="0" smtClean="0"/>
              <a:t>Utilizado como agente dopante durante la implantación de un ion.</a:t>
            </a:r>
          </a:p>
          <a:p>
            <a:pPr lvl="1" eaLnBrk="1" hangingPunct="1">
              <a:lnSpc>
                <a:spcPct val="90000"/>
              </a:lnSpc>
            </a:pPr>
            <a:endParaRPr lang="es-PR" sz="2400" dirty="0" smtClean="0"/>
          </a:p>
          <a:p>
            <a:pPr eaLnBrk="1" hangingPunct="1">
              <a:lnSpc>
                <a:spcPct val="90000"/>
              </a:lnSpc>
            </a:pPr>
            <a:r>
              <a:rPr lang="es-PR" sz="2800" dirty="0" smtClean="0">
                <a:cs typeface="Arial" charset="0"/>
              </a:rPr>
              <a:t>Como los </a:t>
            </a:r>
            <a:r>
              <a:rPr lang="es-PR" sz="2800" dirty="0" err="1" smtClean="0">
                <a:cs typeface="Arial" charset="0"/>
              </a:rPr>
              <a:t>silanos</a:t>
            </a:r>
            <a:r>
              <a:rPr lang="es-PR" sz="2800" dirty="0" smtClean="0">
                <a:cs typeface="Arial" charset="0"/>
              </a:rPr>
              <a:t>, es pirofórico.</a:t>
            </a:r>
          </a:p>
          <a:p>
            <a:pPr eaLnBrk="1" hangingPunct="1">
              <a:lnSpc>
                <a:spcPct val="90000"/>
              </a:lnSpc>
            </a:pPr>
            <a:endParaRPr lang="es-PR" sz="2800" dirty="0" smtClean="0">
              <a:cs typeface="Arial" charset="0"/>
            </a:endParaRPr>
          </a:p>
          <a:p>
            <a:pPr eaLnBrk="1" hangingPunct="1">
              <a:lnSpc>
                <a:spcPct val="90000"/>
              </a:lnSpc>
            </a:pPr>
            <a:r>
              <a:rPr lang="es-PR" sz="2800" dirty="0" smtClean="0">
                <a:cs typeface="Arial" charset="0"/>
              </a:rPr>
              <a:t>Si se inhala la fosfina puede causar:</a:t>
            </a:r>
          </a:p>
          <a:p>
            <a:pPr lvl="1" eaLnBrk="1" hangingPunct="1">
              <a:lnSpc>
                <a:spcPct val="90000"/>
              </a:lnSpc>
            </a:pPr>
            <a:r>
              <a:rPr lang="es-PR" sz="2400" dirty="0" smtClean="0">
                <a:cs typeface="Arial" charset="0"/>
              </a:rPr>
              <a:t>Tos, nausea, sensación de quemaduras en el diafragma, diarreas, dolores abdominales, dolor de cabeza, mareos, daño en el sistema nervioso central, dolor y pecho apretado, temblores, falta de aliento, vómitos y convulsiones.</a:t>
            </a:r>
          </a:p>
        </p:txBody>
      </p:sp>
    </p:spTree>
    <p:extLst>
      <p:ext uri="{BB962C8B-B14F-4D97-AF65-F5344CB8AC3E}">
        <p14:creationId xmlns:p14="http://schemas.microsoft.com/office/powerpoint/2010/main" val="32790848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a:bodyPr>
          <a:lstStyle/>
          <a:p>
            <a:pPr eaLnBrk="1" hangingPunct="1"/>
            <a:r>
              <a:rPr lang="en-US" sz="3600" b="1" dirty="0" err="1" smtClean="0"/>
              <a:t>Asfixiantes</a:t>
            </a:r>
            <a:endParaRPr lang="en-US" sz="3600" b="1" dirty="0" smtClean="0"/>
          </a:p>
        </p:txBody>
      </p:sp>
      <p:sp>
        <p:nvSpPr>
          <p:cNvPr id="64515" name="Rectangle 3"/>
          <p:cNvSpPr>
            <a:spLocks noGrp="1" noChangeArrowheads="1"/>
          </p:cNvSpPr>
          <p:nvPr>
            <p:ph type="body" idx="1"/>
          </p:nvPr>
        </p:nvSpPr>
        <p:spPr/>
        <p:txBody>
          <a:bodyPr/>
          <a:lstStyle/>
          <a:p>
            <a:pPr eaLnBrk="1" hangingPunct="1"/>
            <a:r>
              <a:rPr lang="es-PR" sz="2800" dirty="0" smtClean="0"/>
              <a:t>Gases inertes como nitrógeno pueden ser un peligro.</a:t>
            </a:r>
          </a:p>
          <a:p>
            <a:pPr eaLnBrk="1" hangingPunct="1"/>
            <a:endParaRPr lang="es-PR" sz="2800" dirty="0" smtClean="0"/>
          </a:p>
          <a:p>
            <a:pPr eaLnBrk="1" hangingPunct="1"/>
            <a:r>
              <a:rPr lang="es-PR" sz="2800" dirty="0" smtClean="0"/>
              <a:t>El gas de nitrógeno es considerado como un asfixiante, debido a que desplaza o diluye al oxígeno en ambientes de espacio confinado.</a:t>
            </a:r>
          </a:p>
          <a:p>
            <a:pPr eaLnBrk="1" hangingPunct="1"/>
            <a:endParaRPr lang="es-PR" sz="2800" dirty="0" smtClean="0"/>
          </a:p>
          <a:p>
            <a:pPr eaLnBrk="1" hangingPunct="1"/>
            <a:r>
              <a:rPr lang="es-PR" sz="2800" dirty="0" smtClean="0"/>
              <a:t>Si se inhala en cantidades grandes, asfixia puede ocurrir incluso la muerte.</a:t>
            </a:r>
          </a:p>
        </p:txBody>
      </p:sp>
    </p:spTree>
    <p:extLst>
      <p:ext uri="{BB962C8B-B14F-4D97-AF65-F5344CB8AC3E}">
        <p14:creationId xmlns:p14="http://schemas.microsoft.com/office/powerpoint/2010/main" val="20897480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a:bodyPr>
          <a:lstStyle/>
          <a:p>
            <a:pPr eaLnBrk="1" hangingPunct="1"/>
            <a:r>
              <a:rPr lang="en-US" sz="3600" b="1" dirty="0" err="1" smtClean="0"/>
              <a:t>Preocupaciones</a:t>
            </a:r>
            <a:r>
              <a:rPr lang="en-US" sz="3600" b="1" dirty="0" smtClean="0"/>
              <a:t> en el </a:t>
            </a:r>
            <a:r>
              <a:rPr lang="en-US" sz="3600" b="1" dirty="0" err="1" smtClean="0"/>
              <a:t>Uso</a:t>
            </a:r>
            <a:r>
              <a:rPr lang="en-US" sz="3600" b="1" dirty="0" smtClean="0"/>
              <a:t> de los Gases</a:t>
            </a:r>
          </a:p>
        </p:txBody>
      </p:sp>
      <p:sp>
        <p:nvSpPr>
          <p:cNvPr id="65539" name="Rectangle 3"/>
          <p:cNvSpPr>
            <a:spLocks noGrp="1" noChangeArrowheads="1"/>
          </p:cNvSpPr>
          <p:nvPr>
            <p:ph idx="1"/>
          </p:nvPr>
        </p:nvSpPr>
        <p:spPr>
          <a:xfrm>
            <a:off x="685800" y="1600200"/>
            <a:ext cx="8229600" cy="4525963"/>
          </a:xfrm>
        </p:spPr>
        <p:txBody>
          <a:bodyPr>
            <a:normAutofit/>
          </a:bodyPr>
          <a:lstStyle/>
          <a:p>
            <a:pPr eaLnBrk="1" hangingPunct="1"/>
            <a:r>
              <a:rPr lang="es-PR" sz="2800" dirty="0" smtClean="0"/>
              <a:t>Algunos productos secundarios gaseosos son peligrosos y no deben ser descartados en el ambiente.</a:t>
            </a:r>
          </a:p>
          <a:p>
            <a:pPr eaLnBrk="1" hangingPunct="1"/>
            <a:endParaRPr lang="es-PR" sz="2800" dirty="0" smtClean="0"/>
          </a:p>
          <a:p>
            <a:pPr eaLnBrk="1" hangingPunct="1"/>
            <a:r>
              <a:rPr lang="es-PR" sz="2800" dirty="0" smtClean="0"/>
              <a:t>Una solución común es limpiar o recoger este producto secundario.</a:t>
            </a:r>
          </a:p>
          <a:p>
            <a:pPr eaLnBrk="1" hangingPunct="1"/>
            <a:endParaRPr lang="es-PR" sz="2800" dirty="0" smtClean="0"/>
          </a:p>
          <a:p>
            <a:pPr eaLnBrk="1" hangingPunct="1"/>
            <a:r>
              <a:rPr lang="es-PR" sz="2800" dirty="0" smtClean="0"/>
              <a:t>Esta sección estudiará los métodos comunes para limpiar productos secundarios gaseosos.</a:t>
            </a:r>
          </a:p>
          <a:p>
            <a:pPr eaLnBrk="1" hangingPunct="1"/>
            <a:endParaRPr lang="en-US" dirty="0" smtClean="0"/>
          </a:p>
        </p:txBody>
      </p:sp>
    </p:spTree>
    <p:extLst>
      <p:ext uri="{BB962C8B-B14F-4D97-AF65-F5344CB8AC3E}">
        <p14:creationId xmlns:p14="http://schemas.microsoft.com/office/powerpoint/2010/main" val="164713134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a:bodyPr>
          <a:lstStyle/>
          <a:p>
            <a:pPr eaLnBrk="1" hangingPunct="1"/>
            <a:r>
              <a:rPr lang="en-US" sz="3600" b="1" dirty="0" err="1" smtClean="0"/>
              <a:t>Preocupaciones</a:t>
            </a:r>
            <a:r>
              <a:rPr lang="en-US" sz="3600" b="1" dirty="0" smtClean="0"/>
              <a:t> </a:t>
            </a:r>
            <a:r>
              <a:rPr lang="en-US" sz="3600" b="1" dirty="0" err="1"/>
              <a:t>A</a:t>
            </a:r>
            <a:r>
              <a:rPr lang="en-US" sz="3600" b="1" dirty="0" err="1" smtClean="0"/>
              <a:t>mbientales</a:t>
            </a:r>
            <a:endParaRPr lang="en-US" sz="3600" b="1" dirty="0" smtClean="0"/>
          </a:p>
        </p:txBody>
      </p:sp>
      <p:sp>
        <p:nvSpPr>
          <p:cNvPr id="66563" name="Rectangle 3"/>
          <p:cNvSpPr>
            <a:spLocks noGrp="1" noChangeArrowheads="1"/>
          </p:cNvSpPr>
          <p:nvPr>
            <p:ph idx="1"/>
          </p:nvPr>
        </p:nvSpPr>
        <p:spPr/>
        <p:txBody>
          <a:bodyPr>
            <a:normAutofit lnSpcReduction="10000"/>
          </a:bodyPr>
          <a:lstStyle/>
          <a:p>
            <a:pPr eaLnBrk="1" hangingPunct="1"/>
            <a:r>
              <a:rPr lang="es-PR" u="sng" dirty="0" smtClean="0"/>
              <a:t>Depuradores húmedos</a:t>
            </a:r>
          </a:p>
          <a:p>
            <a:pPr lvl="1" eaLnBrk="1" hangingPunct="1"/>
            <a:r>
              <a:rPr lang="es-PR" dirty="0" smtClean="0"/>
              <a:t>Utiliza disolventes para absorber sustancias químicas que se encuentran en una mezcla gaseosa y/o mezcla líquida.</a:t>
            </a:r>
          </a:p>
          <a:p>
            <a:pPr lvl="1" eaLnBrk="1" hangingPunct="1"/>
            <a:r>
              <a:rPr lang="es-PR" dirty="0" smtClean="0"/>
              <a:t>Estas sustancias químicas pueden ser recicladas o reutilizadas dependiendo del proceso que se utilice.</a:t>
            </a:r>
          </a:p>
          <a:p>
            <a:pPr lvl="1" eaLnBrk="1" hangingPunct="1"/>
            <a:r>
              <a:rPr lang="es-PR" dirty="0" smtClean="0"/>
              <a:t>Un problema que surge es como descartar y monitorear el material reactivo.</a:t>
            </a:r>
          </a:p>
          <a:p>
            <a:pPr lvl="1" eaLnBrk="1" hangingPunct="1"/>
            <a:r>
              <a:rPr lang="es-PR" dirty="0" smtClean="0"/>
              <a:t>Hay varios depuradores en el mercado hoy día.</a:t>
            </a:r>
          </a:p>
        </p:txBody>
      </p:sp>
    </p:spTree>
    <p:extLst>
      <p:ext uri="{BB962C8B-B14F-4D97-AF65-F5344CB8AC3E}">
        <p14:creationId xmlns:p14="http://schemas.microsoft.com/office/powerpoint/2010/main" val="3346780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normAutofit/>
          </a:bodyPr>
          <a:lstStyle/>
          <a:p>
            <a:r>
              <a:rPr lang="en-US" sz="3600" b="1" dirty="0" err="1" smtClean="0"/>
              <a:t>Depurador</a:t>
            </a:r>
            <a:r>
              <a:rPr lang="en-US" sz="3600" b="1" dirty="0" smtClean="0"/>
              <a:t> </a:t>
            </a:r>
            <a:r>
              <a:rPr lang="en-US" sz="3600" b="1" dirty="0" err="1" smtClean="0"/>
              <a:t>Básico</a:t>
            </a:r>
            <a:endParaRPr lang="en-US" sz="3600" b="1" dirty="0" smtClean="0"/>
          </a:p>
        </p:txBody>
      </p:sp>
      <p:grpSp>
        <p:nvGrpSpPr>
          <p:cNvPr id="67587" name="Group 1"/>
          <p:cNvGrpSpPr>
            <a:grpSpLocks/>
          </p:cNvGrpSpPr>
          <p:nvPr/>
        </p:nvGrpSpPr>
        <p:grpSpPr bwMode="auto">
          <a:xfrm>
            <a:off x="414338" y="2333625"/>
            <a:ext cx="8598158" cy="3341132"/>
            <a:chOff x="0" y="3276600"/>
            <a:chExt cx="8598158" cy="3341132"/>
          </a:xfrm>
        </p:grpSpPr>
        <p:cxnSp>
          <p:nvCxnSpPr>
            <p:cNvPr id="6" name="Straight Connector 5"/>
            <p:cNvCxnSpPr/>
            <p:nvPr/>
          </p:nvCxnSpPr>
          <p:spPr>
            <a:xfrm>
              <a:off x="0" y="4419600"/>
              <a:ext cx="1447800" cy="1588"/>
            </a:xfrm>
            <a:prstGeom prst="line">
              <a:avLst/>
            </a:prstGeom>
            <a:ln w="114300">
              <a:solidFill>
                <a:srgbClr val="CC6600"/>
              </a:solidFill>
            </a:ln>
          </p:spPr>
          <p:style>
            <a:lnRef idx="1">
              <a:schemeClr val="accent1"/>
            </a:lnRef>
            <a:fillRef idx="0">
              <a:schemeClr val="accent1"/>
            </a:fillRef>
            <a:effectRef idx="0">
              <a:schemeClr val="accent1"/>
            </a:effectRef>
            <a:fontRef idx="minor">
              <a:schemeClr val="tx1"/>
            </a:fontRef>
          </p:style>
        </p:cxnSp>
        <p:grpSp>
          <p:nvGrpSpPr>
            <p:cNvPr id="67589" name="Group 52"/>
            <p:cNvGrpSpPr>
              <a:grpSpLocks/>
            </p:cNvGrpSpPr>
            <p:nvPr/>
          </p:nvGrpSpPr>
          <p:grpSpPr bwMode="auto">
            <a:xfrm>
              <a:off x="0" y="3276600"/>
              <a:ext cx="8598158" cy="3341132"/>
              <a:chOff x="0" y="3276600"/>
              <a:chExt cx="8598158" cy="3341132"/>
            </a:xfrm>
          </p:grpSpPr>
          <p:sp>
            <p:nvSpPr>
              <p:cNvPr id="67590" name="TextBox 6"/>
              <p:cNvSpPr txBox="1">
                <a:spLocks noChangeArrowheads="1"/>
              </p:cNvSpPr>
              <p:nvPr/>
            </p:nvSpPr>
            <p:spPr bwMode="auto">
              <a:xfrm>
                <a:off x="0" y="3352800"/>
                <a:ext cx="1828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PR" dirty="0" smtClean="0"/>
                  <a:t>Entrada de gas contaminado</a:t>
                </a:r>
                <a:endParaRPr lang="es-PR" dirty="0"/>
              </a:p>
            </p:txBody>
          </p:sp>
          <p:cxnSp>
            <p:nvCxnSpPr>
              <p:cNvPr id="9" name="Straight Arrow Connector 8"/>
              <p:cNvCxnSpPr/>
              <p:nvPr/>
            </p:nvCxnSpPr>
            <p:spPr>
              <a:xfrm rot="5400000">
                <a:off x="381000" y="4191000"/>
                <a:ext cx="457200"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67592" name="Group 29"/>
              <p:cNvGrpSpPr>
                <a:grpSpLocks/>
              </p:cNvGrpSpPr>
              <p:nvPr/>
            </p:nvGrpSpPr>
            <p:grpSpPr bwMode="auto">
              <a:xfrm>
                <a:off x="1295400" y="4114800"/>
                <a:ext cx="1463675" cy="685800"/>
                <a:chOff x="1295400" y="4038600"/>
                <a:chExt cx="1463040" cy="685800"/>
              </a:xfrm>
            </p:grpSpPr>
            <p:sp>
              <p:nvSpPr>
                <p:cNvPr id="10" name="Rounded Rectangle 9"/>
                <p:cNvSpPr/>
                <p:nvPr/>
              </p:nvSpPr>
              <p:spPr>
                <a:xfrm>
                  <a:off x="1676235" y="4038600"/>
                  <a:ext cx="1066337" cy="685800"/>
                </a:xfrm>
                <a:prstGeom prst="roundRect">
                  <a:avLst/>
                </a:prstGeom>
                <a:gradFill flip="none" rotWithShape="1">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5400000" scaled="0"/>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11" name="Rounded Rectangle 10"/>
                <p:cNvSpPr/>
                <p:nvPr/>
              </p:nvSpPr>
              <p:spPr>
                <a:xfrm>
                  <a:off x="1295400" y="4114800"/>
                  <a:ext cx="380835" cy="381000"/>
                </a:xfrm>
                <a:prstGeom prst="roundRect">
                  <a:avLst/>
                </a:prstGeom>
                <a:solidFill>
                  <a:srgbClr val="FF99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nvGrpSpPr>
                <p:cNvPr id="67612" name="Group 16"/>
                <p:cNvGrpSpPr>
                  <a:grpSpLocks/>
                </p:cNvGrpSpPr>
                <p:nvPr/>
              </p:nvGrpSpPr>
              <p:grpSpPr bwMode="auto">
                <a:xfrm rot="-5400000">
                  <a:off x="1295400" y="4191000"/>
                  <a:ext cx="381000" cy="230188"/>
                  <a:chOff x="1295400" y="4191000"/>
                  <a:chExt cx="381000" cy="230188"/>
                </a:xfrm>
              </p:grpSpPr>
              <p:cxnSp>
                <p:nvCxnSpPr>
                  <p:cNvPr id="13" name="Straight Connector 12"/>
                  <p:cNvCxnSpPr/>
                  <p:nvPr/>
                </p:nvCxnSpPr>
                <p:spPr>
                  <a:xfrm>
                    <a:off x="1293020" y="4191761"/>
                    <a:ext cx="381000" cy="1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1293020" y="4267928"/>
                    <a:ext cx="381000" cy="1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93020" y="4344095"/>
                    <a:ext cx="381000" cy="1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293020" y="4420262"/>
                    <a:ext cx="381000" cy="15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7613" name="Group 17"/>
                <p:cNvGrpSpPr>
                  <a:grpSpLocks/>
                </p:cNvGrpSpPr>
                <p:nvPr/>
              </p:nvGrpSpPr>
              <p:grpSpPr bwMode="auto">
                <a:xfrm>
                  <a:off x="1676400" y="4114800"/>
                  <a:ext cx="1066800" cy="230188"/>
                  <a:chOff x="1295400" y="4191000"/>
                  <a:chExt cx="381000" cy="230188"/>
                </a:xfrm>
              </p:grpSpPr>
              <p:cxnSp>
                <p:nvCxnSpPr>
                  <p:cNvPr id="19" name="Straight Connector 18"/>
                  <p:cNvCxnSpPr/>
                  <p:nvPr/>
                </p:nvCxnSpPr>
                <p:spPr>
                  <a:xfrm>
                    <a:off x="1295341" y="4191000"/>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295341" y="4267200"/>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295341" y="4343400"/>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295341" y="4419600"/>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7614" name="Group 22"/>
                <p:cNvGrpSpPr>
                  <a:grpSpLocks/>
                </p:cNvGrpSpPr>
                <p:nvPr/>
              </p:nvGrpSpPr>
              <p:grpSpPr bwMode="auto">
                <a:xfrm>
                  <a:off x="1691640" y="4396740"/>
                  <a:ext cx="1066800" cy="230188"/>
                  <a:chOff x="1295400" y="4191000"/>
                  <a:chExt cx="381000" cy="230188"/>
                </a:xfrm>
              </p:grpSpPr>
              <p:cxnSp>
                <p:nvCxnSpPr>
                  <p:cNvPr id="24" name="Straight Connector 23"/>
                  <p:cNvCxnSpPr/>
                  <p:nvPr/>
                </p:nvCxnSpPr>
                <p:spPr>
                  <a:xfrm>
                    <a:off x="1295565" y="4191635"/>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295565" y="4267835"/>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295565" y="4344035"/>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295565" y="4420235"/>
                    <a:ext cx="380835"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67593" name="TextBox 28"/>
              <p:cNvSpPr txBox="1">
                <a:spLocks noChangeArrowheads="1"/>
              </p:cNvSpPr>
              <p:nvPr/>
            </p:nvSpPr>
            <p:spPr bwMode="auto">
              <a:xfrm>
                <a:off x="0" y="5334000"/>
                <a:ext cx="22365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t>Bomba</a:t>
                </a:r>
                <a:r>
                  <a:rPr lang="en-US" dirty="0" smtClean="0"/>
                  <a:t> de </a:t>
                </a:r>
                <a:r>
                  <a:rPr lang="en-US" dirty="0" err="1" smtClean="0"/>
                  <a:t>corrosivo</a:t>
                </a:r>
                <a:endParaRPr lang="en-US" dirty="0"/>
              </a:p>
              <a:p>
                <a:pPr eaLnBrk="1" hangingPunct="1"/>
                <a:r>
                  <a:rPr lang="en-US" dirty="0" smtClean="0"/>
                  <a:t>nominal</a:t>
                </a:r>
                <a:endParaRPr lang="en-US" dirty="0"/>
              </a:p>
            </p:txBody>
          </p:sp>
          <p:cxnSp>
            <p:nvCxnSpPr>
              <p:cNvPr id="32" name="Shape 31"/>
              <p:cNvCxnSpPr>
                <a:stCxn id="11" idx="2"/>
              </p:cNvCxnSpPr>
              <p:nvPr/>
            </p:nvCxnSpPr>
            <p:spPr>
              <a:xfrm rot="16200000" flipH="1">
                <a:off x="2076450" y="3981450"/>
                <a:ext cx="457200" cy="1638300"/>
              </a:xfrm>
              <a:prstGeom prst="bentConnector2">
                <a:avLst/>
              </a:prstGeom>
              <a:ln w="114300">
                <a:solidFill>
                  <a:srgbClr val="CC6600"/>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flipH="1" flipV="1">
                <a:off x="571500" y="4686300"/>
                <a:ext cx="914400" cy="533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Can 35"/>
              <p:cNvSpPr/>
              <p:nvPr/>
            </p:nvSpPr>
            <p:spPr>
              <a:xfrm>
                <a:off x="3124200" y="3657600"/>
                <a:ext cx="914400" cy="1597025"/>
              </a:xfrm>
              <a:prstGeom prst="can">
                <a:avLst>
                  <a:gd name="adj" fmla="val 23571"/>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7597" name="TextBox 36"/>
              <p:cNvSpPr txBox="1">
                <a:spLocks noChangeArrowheads="1"/>
              </p:cNvSpPr>
              <p:nvPr/>
            </p:nvSpPr>
            <p:spPr bwMode="auto">
              <a:xfrm>
                <a:off x="2590800" y="5410200"/>
                <a:ext cx="14670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t>Depurador</a:t>
                </a:r>
                <a:r>
                  <a:rPr lang="en-US" dirty="0" smtClean="0"/>
                  <a:t> 1</a:t>
                </a:r>
                <a:endParaRPr lang="en-US" dirty="0"/>
              </a:p>
            </p:txBody>
          </p:sp>
          <p:sp>
            <p:nvSpPr>
              <p:cNvPr id="38" name="Can 37"/>
              <p:cNvSpPr/>
              <p:nvPr/>
            </p:nvSpPr>
            <p:spPr>
              <a:xfrm>
                <a:off x="4572000" y="3276600"/>
                <a:ext cx="914400" cy="1597025"/>
              </a:xfrm>
              <a:prstGeom prst="can">
                <a:avLst>
                  <a:gd name="adj" fmla="val 23571"/>
                </a:avLst>
              </a:prstGeom>
              <a:solidFill>
                <a:srgbClr val="92D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7599" name="TextBox 38"/>
              <p:cNvSpPr txBox="1">
                <a:spLocks noChangeArrowheads="1"/>
              </p:cNvSpPr>
              <p:nvPr/>
            </p:nvSpPr>
            <p:spPr bwMode="auto">
              <a:xfrm>
                <a:off x="4419600" y="5181600"/>
                <a:ext cx="14670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t>Depurador</a:t>
                </a:r>
                <a:r>
                  <a:rPr lang="en-US" dirty="0" smtClean="0"/>
                  <a:t> 2</a:t>
                </a:r>
                <a:endParaRPr lang="en-US" dirty="0"/>
              </a:p>
            </p:txBody>
          </p:sp>
          <p:cxnSp>
            <p:nvCxnSpPr>
              <p:cNvPr id="41" name="Shape 40"/>
              <p:cNvCxnSpPr/>
              <p:nvPr/>
            </p:nvCxnSpPr>
            <p:spPr>
              <a:xfrm rot="16200000" flipH="1">
                <a:off x="3677443" y="3637757"/>
                <a:ext cx="798513" cy="990600"/>
              </a:xfrm>
              <a:prstGeom prst="bentConnector4">
                <a:avLst>
                  <a:gd name="adj1" fmla="val -28626"/>
                  <a:gd name="adj2" fmla="val 57253"/>
                </a:avLst>
              </a:prstGeom>
              <a:ln w="114300">
                <a:solidFill>
                  <a:srgbClr val="FFCC66"/>
                </a:solidFill>
              </a:ln>
            </p:spPr>
            <p:style>
              <a:lnRef idx="1">
                <a:schemeClr val="accent1"/>
              </a:lnRef>
              <a:fillRef idx="0">
                <a:schemeClr val="accent1"/>
              </a:fillRef>
              <a:effectRef idx="0">
                <a:schemeClr val="accent1"/>
              </a:effectRef>
              <a:fontRef idx="minor">
                <a:schemeClr val="tx1"/>
              </a:fontRef>
            </p:style>
          </p:cxnSp>
          <p:cxnSp>
            <p:nvCxnSpPr>
              <p:cNvPr id="50" name="Shape 49"/>
              <p:cNvCxnSpPr>
                <a:stCxn id="38" idx="1"/>
                <a:endCxn id="55" idx="3"/>
              </p:cNvCxnSpPr>
              <p:nvPr/>
            </p:nvCxnSpPr>
            <p:spPr>
              <a:xfrm rot="16200000" flipH="1">
                <a:off x="4552950" y="3752850"/>
                <a:ext cx="2057400" cy="1104900"/>
              </a:xfrm>
              <a:prstGeom prst="bentConnector3">
                <a:avLst>
                  <a:gd name="adj1" fmla="val -11111"/>
                </a:avLst>
              </a:prstGeom>
              <a:ln w="114300">
                <a:solidFill>
                  <a:schemeClr val="accent3">
                    <a:lumMod val="85000"/>
                  </a:schemeClr>
                </a:solidFill>
              </a:ln>
            </p:spPr>
            <p:style>
              <a:lnRef idx="1">
                <a:schemeClr val="accent1"/>
              </a:lnRef>
              <a:fillRef idx="0">
                <a:schemeClr val="accent1"/>
              </a:fillRef>
              <a:effectRef idx="0">
                <a:schemeClr val="accent1"/>
              </a:effectRef>
              <a:fontRef idx="minor">
                <a:schemeClr val="tx1"/>
              </a:fontRef>
            </p:style>
          </p:cxnSp>
          <p:sp>
            <p:nvSpPr>
              <p:cNvPr id="55" name="Snip Same Side Corner Rectangle 54"/>
              <p:cNvSpPr/>
              <p:nvPr/>
            </p:nvSpPr>
            <p:spPr>
              <a:xfrm>
                <a:off x="5791200" y="5334000"/>
                <a:ext cx="685800" cy="838200"/>
              </a:xfrm>
              <a:prstGeom prst="snip2SameRect">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sp>
            <p:nvSpPr>
              <p:cNvPr id="67603" name="TextBox 57"/>
              <p:cNvSpPr txBox="1">
                <a:spLocks noChangeArrowheads="1"/>
              </p:cNvSpPr>
              <p:nvPr/>
            </p:nvSpPr>
            <p:spPr bwMode="auto">
              <a:xfrm>
                <a:off x="5181600" y="6248400"/>
                <a:ext cx="10182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t>Abanico</a:t>
                </a:r>
                <a:endParaRPr lang="en-US" dirty="0"/>
              </a:p>
            </p:txBody>
          </p:sp>
          <p:cxnSp>
            <p:nvCxnSpPr>
              <p:cNvPr id="62" name="Straight Arrow Connector 61"/>
              <p:cNvCxnSpPr/>
              <p:nvPr/>
            </p:nvCxnSpPr>
            <p:spPr>
              <a:xfrm flipV="1">
                <a:off x="5486400" y="5791200"/>
                <a:ext cx="609600" cy="457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rot="5400000" flipH="1" flipV="1">
                <a:off x="4648200" y="4953000"/>
                <a:ext cx="609600" cy="31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flipH="1" flipV="1">
                <a:off x="3201194" y="5180806"/>
                <a:ext cx="6096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607" name="TextBox 74"/>
              <p:cNvSpPr txBox="1">
                <a:spLocks noChangeArrowheads="1"/>
              </p:cNvSpPr>
              <p:nvPr/>
            </p:nvSpPr>
            <p:spPr bwMode="auto">
              <a:xfrm>
                <a:off x="6477000" y="4180443"/>
                <a:ext cx="2121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err="1" smtClean="0"/>
                  <a:t>Hacia</a:t>
                </a:r>
                <a:r>
                  <a:rPr lang="en-US" dirty="0" smtClean="0"/>
                  <a:t> la </a:t>
                </a:r>
                <a:r>
                  <a:rPr lang="en-US" dirty="0" err="1" smtClean="0"/>
                  <a:t>Atmósfera</a:t>
                </a:r>
                <a:endParaRPr lang="en-US" dirty="0"/>
              </a:p>
            </p:txBody>
          </p:sp>
          <p:cxnSp>
            <p:nvCxnSpPr>
              <p:cNvPr id="49" name="Straight Connector 48"/>
              <p:cNvCxnSpPr>
                <a:stCxn id="55" idx="0"/>
              </p:cNvCxnSpPr>
              <p:nvPr/>
            </p:nvCxnSpPr>
            <p:spPr>
              <a:xfrm>
                <a:off x="6477000" y="5753100"/>
                <a:ext cx="812800" cy="20638"/>
              </a:xfrm>
              <a:prstGeom prst="line">
                <a:avLst/>
              </a:prstGeom>
              <a:ln w="114300"/>
            </p:spPr>
            <p:style>
              <a:lnRef idx="1">
                <a:schemeClr val="accent1"/>
              </a:lnRef>
              <a:fillRef idx="0">
                <a:schemeClr val="accent1"/>
              </a:fillRef>
              <a:effectRef idx="0">
                <a:schemeClr val="accent1"/>
              </a:effectRef>
              <a:fontRef idx="minor">
                <a:schemeClr val="tx1"/>
              </a:fontRef>
            </p:style>
          </p:cxnSp>
          <p:sp>
            <p:nvSpPr>
              <p:cNvPr id="51" name="Isosceles Triangle 50"/>
              <p:cNvSpPr/>
              <p:nvPr/>
            </p:nvSpPr>
            <p:spPr>
              <a:xfrm rot="10800000">
                <a:off x="6805612" y="4754563"/>
                <a:ext cx="914400" cy="1066800"/>
              </a:xfrm>
              <a:prstGeom prst="triangle">
                <a:avLst/>
              </a:prstGeom>
              <a:solidFill>
                <a:schemeClr val="accent3">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ndParaRPr>
              </a:p>
            </p:txBody>
          </p:sp>
        </p:grpSp>
      </p:grpSp>
    </p:spTree>
    <p:extLst>
      <p:ext uri="{BB962C8B-B14F-4D97-AF65-F5344CB8AC3E}">
        <p14:creationId xmlns:p14="http://schemas.microsoft.com/office/powerpoint/2010/main" val="4017694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normAutofit/>
          </a:bodyPr>
          <a:lstStyle/>
          <a:p>
            <a:pPr eaLnBrk="1" hangingPunct="1"/>
            <a:r>
              <a:rPr lang="en-US" sz="3600" b="1" dirty="0" err="1" smtClean="0"/>
              <a:t>Depurador</a:t>
            </a:r>
            <a:endParaRPr lang="en-US" sz="3600" b="1" dirty="0" smtClean="0"/>
          </a:p>
        </p:txBody>
      </p:sp>
      <p:sp>
        <p:nvSpPr>
          <p:cNvPr id="68611" name="Rectangle 3"/>
          <p:cNvSpPr>
            <a:spLocks noGrp="1" noChangeArrowheads="1"/>
          </p:cNvSpPr>
          <p:nvPr>
            <p:ph type="body" sz="half" idx="1"/>
          </p:nvPr>
        </p:nvSpPr>
        <p:spPr>
          <a:xfrm>
            <a:off x="457200" y="1600200"/>
            <a:ext cx="4041775" cy="4267200"/>
          </a:xfrm>
        </p:spPr>
        <p:txBody>
          <a:bodyPr>
            <a:normAutofit fontScale="92500" lnSpcReduction="20000"/>
          </a:bodyPr>
          <a:lstStyle/>
          <a:p>
            <a:pPr eaLnBrk="1" hangingPunct="1"/>
            <a:r>
              <a:rPr lang="es-PR" sz="3000" dirty="0" smtClean="0"/>
              <a:t>Depurador de torre de aerosol húmedo</a:t>
            </a:r>
          </a:p>
          <a:p>
            <a:pPr lvl="1"/>
            <a:r>
              <a:rPr lang="es-PR" sz="2600" dirty="0" smtClean="0"/>
              <a:t>Utiliza un método de mezcla para eliminar contaminantes.</a:t>
            </a:r>
          </a:p>
          <a:p>
            <a:pPr lvl="1"/>
            <a:endParaRPr lang="es-PR" sz="2600" dirty="0" smtClean="0"/>
          </a:p>
          <a:p>
            <a:pPr lvl="1"/>
            <a:r>
              <a:rPr lang="es-PR" sz="2600" dirty="0" smtClean="0"/>
              <a:t>Es capaz de remover materia orgánica, inorgánica y particulado</a:t>
            </a:r>
          </a:p>
          <a:p>
            <a:pPr lvl="1"/>
            <a:endParaRPr lang="es-PR" sz="2600" dirty="0" smtClean="0"/>
          </a:p>
          <a:p>
            <a:pPr lvl="1" eaLnBrk="1" hangingPunct="1"/>
            <a:r>
              <a:rPr lang="es-PR" sz="2600" dirty="0" smtClean="0"/>
              <a:t>Es capaz de reciclar disolventes.</a:t>
            </a:r>
          </a:p>
        </p:txBody>
      </p:sp>
      <p:pic>
        <p:nvPicPr>
          <p:cNvPr id="68612" name="Picture 4" descr="spray-chamber pic"/>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t="12280"/>
          <a:stretch>
            <a:fillRect/>
          </a:stretch>
        </p:blipFill>
        <p:spPr>
          <a:xfrm>
            <a:off x="5110163" y="1679575"/>
            <a:ext cx="3109912" cy="3810000"/>
          </a:xfrm>
          <a:noFill/>
        </p:spPr>
      </p:pic>
      <p:sp>
        <p:nvSpPr>
          <p:cNvPr id="68613" name="Rectangle 5"/>
          <p:cNvSpPr>
            <a:spLocks noChangeArrowheads="1"/>
          </p:cNvSpPr>
          <p:nvPr/>
        </p:nvSpPr>
        <p:spPr bwMode="auto">
          <a:xfrm>
            <a:off x="1219200" y="6019800"/>
            <a:ext cx="7118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cs typeface="Arial" charset="0"/>
                <a:hlinkClick r:id="rId4"/>
              </a:rPr>
              <a:t>http://www.epa.gov/eogapti1/module6/matter/control/control.htm</a:t>
            </a:r>
            <a:endParaRPr lang="en-US">
              <a:cs typeface="Arial" charset="0"/>
            </a:endParaRPr>
          </a:p>
        </p:txBody>
      </p:sp>
    </p:spTree>
    <p:extLst>
      <p:ext uri="{BB962C8B-B14F-4D97-AF65-F5344CB8AC3E}">
        <p14:creationId xmlns:p14="http://schemas.microsoft.com/office/powerpoint/2010/main" val="4662822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normAutofit/>
          </a:bodyPr>
          <a:lstStyle/>
          <a:p>
            <a:pPr eaLnBrk="1" hangingPunct="1"/>
            <a:r>
              <a:rPr lang="en-US" sz="3600" b="1" dirty="0" err="1" smtClean="0"/>
              <a:t>Depuradores</a:t>
            </a:r>
            <a:endParaRPr lang="en-US" sz="3600" b="1" dirty="0" smtClean="0"/>
          </a:p>
        </p:txBody>
      </p:sp>
      <p:sp>
        <p:nvSpPr>
          <p:cNvPr id="69635" name="Rectangle 3"/>
          <p:cNvSpPr>
            <a:spLocks noGrp="1" noChangeArrowheads="1"/>
          </p:cNvSpPr>
          <p:nvPr>
            <p:ph type="body" idx="1"/>
          </p:nvPr>
        </p:nvSpPr>
        <p:spPr/>
        <p:txBody>
          <a:bodyPr/>
          <a:lstStyle/>
          <a:p>
            <a:pPr eaLnBrk="1" hangingPunct="1"/>
            <a:r>
              <a:rPr lang="es-PR" sz="2800" dirty="0" smtClean="0"/>
              <a:t>Depuradores húmedos “</a:t>
            </a:r>
            <a:r>
              <a:rPr lang="es-PR" sz="2800" u="sng" dirty="0" smtClean="0"/>
              <a:t>Spray-</a:t>
            </a:r>
            <a:r>
              <a:rPr lang="es-PR" sz="2800" u="sng" dirty="0" err="1" smtClean="0"/>
              <a:t>tower</a:t>
            </a:r>
            <a:r>
              <a:rPr lang="es-PR" sz="2800" dirty="0" smtClean="0"/>
              <a:t>”</a:t>
            </a:r>
          </a:p>
          <a:p>
            <a:pPr lvl="1" eaLnBrk="1" hangingPunct="1"/>
            <a:r>
              <a:rPr lang="es-PR" dirty="0" smtClean="0"/>
              <a:t>¿Cómo trabajan?</a:t>
            </a:r>
          </a:p>
          <a:p>
            <a:pPr lvl="2" eaLnBrk="1" hangingPunct="1"/>
            <a:r>
              <a:rPr lang="es-PR" sz="2800" dirty="0" smtClean="0"/>
              <a:t>Mezclan el disolvente con el gas a ser purificado.</a:t>
            </a:r>
          </a:p>
          <a:p>
            <a:pPr lvl="2" eaLnBrk="1" hangingPunct="1"/>
            <a:r>
              <a:rPr lang="es-PR" sz="2800" dirty="0" smtClean="0"/>
              <a:t>El gas fluye hacia arriba hacia los cables.</a:t>
            </a:r>
          </a:p>
          <a:p>
            <a:pPr lvl="2" eaLnBrk="1" hangingPunct="1"/>
            <a:r>
              <a:rPr lang="es-PR" sz="2800" dirty="0" smtClean="0"/>
              <a:t>Estos cables condensan el vapor a líquido.</a:t>
            </a:r>
          </a:p>
          <a:p>
            <a:pPr lvl="2" eaLnBrk="1" hangingPunct="1"/>
            <a:r>
              <a:rPr lang="es-PR" sz="2800" dirty="0" smtClean="0"/>
              <a:t>Este líquido es depositado en el fondo del envase.</a:t>
            </a:r>
          </a:p>
          <a:p>
            <a:pPr lvl="2" eaLnBrk="1" hangingPunct="1"/>
            <a:r>
              <a:rPr lang="es-PR" sz="2800" dirty="0" smtClean="0"/>
              <a:t>Este remanente es procesado o removido.</a:t>
            </a:r>
          </a:p>
        </p:txBody>
      </p:sp>
    </p:spTree>
    <p:extLst>
      <p:ext uri="{BB962C8B-B14F-4D97-AF65-F5344CB8AC3E}">
        <p14:creationId xmlns:p14="http://schemas.microsoft.com/office/powerpoint/2010/main" val="18895803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1143000"/>
          </a:xfrm>
        </p:spPr>
        <p:txBody>
          <a:bodyPr>
            <a:noAutofit/>
          </a:bodyPr>
          <a:lstStyle/>
          <a:p>
            <a:r>
              <a:rPr lang="es-ES" b="1"/>
              <a:t>Unidad </a:t>
            </a:r>
            <a:r>
              <a:rPr lang="es-ES" b="1" smtClean="0"/>
              <a:t>1</a:t>
            </a:r>
            <a:r>
              <a:rPr lang="es-ES" b="1" dirty="0"/>
              <a:t/>
            </a:r>
            <a:br>
              <a:rPr lang="es-ES" b="1" dirty="0"/>
            </a:br>
            <a:r>
              <a:rPr lang="es-ES" b="1" dirty="0"/>
              <a:t>Seguridad y el Medio Ambiente</a:t>
            </a:r>
            <a:endParaRPr lang="en-US" dirty="0"/>
          </a:p>
        </p:txBody>
      </p:sp>
      <p:sp>
        <p:nvSpPr>
          <p:cNvPr id="5" name="Title 1"/>
          <p:cNvSpPr txBox="1">
            <a:spLocks/>
          </p:cNvSpPr>
          <p:nvPr/>
        </p:nvSpPr>
        <p:spPr>
          <a:xfrm>
            <a:off x="533400" y="3124200"/>
            <a:ext cx="8229600" cy="1143000"/>
          </a:xfrm>
          <a:prstGeom prst="rect">
            <a:avLst/>
          </a:prstGeom>
        </p:spPr>
        <p:txBody>
          <a:bodyPr vert="horz" lIns="91440" tIns="45720" rIns="91440" bIns="45720" rtlCol="0" anchor="ctr">
            <a:normAutofit fontScale="2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16000" b="1" smtClean="0">
                <a:latin typeface="Arial" panose="020B0604020202020204" pitchFamily="34" charset="0"/>
                <a:ea typeface="+mj-ea"/>
                <a:cs typeface="Arial" panose="020B0604020202020204" pitchFamily="34" charset="0"/>
              </a:rPr>
              <a:t>Conferencia </a:t>
            </a:r>
            <a:r>
              <a:rPr kumimoji="0" lang="en-US" sz="16000" b="1" i="0" u="none" strike="noStrike" kern="1200" cap="none" spc="0" normalizeH="0" baseline="0" noProof="0" dirty="0" smtClean="0">
                <a:ln>
                  <a:noFill/>
                </a:ln>
                <a:solidFill>
                  <a:schemeClr val="tx1"/>
                </a:solidFill>
                <a:effectLst/>
                <a:uLnTx/>
                <a:uFillTx/>
                <a:latin typeface="Arial" panose="020B0604020202020204" pitchFamily="34" charset="0"/>
                <a:ea typeface="+mj-ea"/>
                <a:cs typeface="Arial" panose="020B0604020202020204" pitchFamily="34" charset="0"/>
              </a:rPr>
              <a:t>2</a:t>
            </a:r>
          </a:p>
          <a:p>
            <a:pPr lvl="0" algn="ctr">
              <a:spcBef>
                <a:spcPct val="0"/>
              </a:spcBef>
              <a:defRPr/>
            </a:pPr>
            <a:r>
              <a:rPr lang="en-US" sz="16000" b="1" dirty="0">
                <a:latin typeface="Arial" panose="020B0604020202020204" pitchFamily="34" charset="0"/>
                <a:ea typeface="+mj-ea"/>
                <a:cs typeface="Arial" panose="020B0604020202020204" pitchFamily="34" charset="0"/>
              </a:rPr>
              <a:t> </a:t>
            </a:r>
            <a:r>
              <a:rPr lang="en-US" sz="16000" b="1" dirty="0" smtClean="0">
                <a:latin typeface="Arial" panose="020B0604020202020204" pitchFamily="34" charset="0"/>
                <a:ea typeface="+mj-ea"/>
                <a:cs typeface="Arial" panose="020B0604020202020204" pitchFamily="34" charset="0"/>
              </a:rPr>
              <a:t>Seguridad </a:t>
            </a:r>
            <a:r>
              <a:rPr lang="en-US" sz="16000" b="1" dirty="0" err="1" smtClean="0">
                <a:latin typeface="Arial" panose="020B0604020202020204" pitchFamily="34" charset="0"/>
                <a:ea typeface="+mj-ea"/>
                <a:cs typeface="Arial" panose="020B0604020202020204" pitchFamily="34" charset="0"/>
              </a:rPr>
              <a:t>en</a:t>
            </a:r>
            <a:r>
              <a:rPr lang="en-US" sz="16000" b="1" dirty="0" smtClean="0">
                <a:latin typeface="Arial" panose="020B0604020202020204" pitchFamily="34" charset="0"/>
                <a:ea typeface="+mj-ea"/>
                <a:cs typeface="Arial" panose="020B0604020202020204" pitchFamily="34" charset="0"/>
              </a:rPr>
              <a:t> el </a:t>
            </a:r>
            <a:r>
              <a:rPr lang="en-US" sz="16000" b="1" dirty="0" err="1" smtClean="0">
                <a:latin typeface="Arial" panose="020B0604020202020204" pitchFamily="34" charset="0"/>
                <a:ea typeface="+mj-ea"/>
                <a:cs typeface="Arial" panose="020B0604020202020204" pitchFamily="34" charset="0"/>
              </a:rPr>
              <a:t>Uso</a:t>
            </a:r>
            <a:r>
              <a:rPr lang="en-US" sz="16000" b="1" dirty="0" smtClean="0">
                <a:latin typeface="Arial" panose="020B0604020202020204" pitchFamily="34" charset="0"/>
                <a:ea typeface="+mj-ea"/>
                <a:cs typeface="Arial" panose="020B0604020202020204" pitchFamily="34" charset="0"/>
              </a:rPr>
              <a:t> de los Gases, Seguridad </a:t>
            </a:r>
            <a:r>
              <a:rPr lang="en-US" sz="16000" b="1" dirty="0" err="1" smtClean="0">
                <a:latin typeface="Arial" panose="020B0604020202020204" pitchFamily="34" charset="0"/>
                <a:ea typeface="+mj-ea"/>
                <a:cs typeface="Arial" panose="020B0604020202020204" pitchFamily="34" charset="0"/>
              </a:rPr>
              <a:t>Biológica</a:t>
            </a:r>
            <a:r>
              <a:rPr lang="en-US" sz="16000" b="1" dirty="0" smtClean="0">
                <a:latin typeface="Arial" panose="020B0604020202020204" pitchFamily="34" charset="0"/>
                <a:ea typeface="+mj-ea"/>
                <a:cs typeface="Arial" panose="020B0604020202020204" pitchFamily="34" charset="0"/>
              </a:rPr>
              <a:t>, y Seguridad </a:t>
            </a:r>
            <a:r>
              <a:rPr lang="en-US" sz="16000" b="1" dirty="0" err="1" smtClean="0">
                <a:latin typeface="Arial" panose="020B0604020202020204" pitchFamily="34" charset="0"/>
                <a:ea typeface="+mj-ea"/>
                <a:cs typeface="Arial" panose="020B0604020202020204" pitchFamily="34" charset="0"/>
              </a:rPr>
              <a:t>en</a:t>
            </a:r>
            <a:r>
              <a:rPr lang="en-US" sz="16000" b="1" dirty="0" smtClean="0">
                <a:latin typeface="Arial" panose="020B0604020202020204" pitchFamily="34" charset="0"/>
                <a:ea typeface="+mj-ea"/>
                <a:cs typeface="Arial" panose="020B0604020202020204" pitchFamily="34" charset="0"/>
              </a:rPr>
              <a:t> los </a:t>
            </a:r>
            <a:r>
              <a:rPr lang="en-US" sz="16000" b="1" dirty="0" err="1" smtClean="0">
                <a:latin typeface="Arial" panose="020B0604020202020204" pitchFamily="34" charset="0"/>
                <a:ea typeface="+mj-ea"/>
                <a:cs typeface="Arial" panose="020B0604020202020204" pitchFamily="34" charset="0"/>
              </a:rPr>
              <a:t>Nanomateriales</a:t>
            </a:r>
            <a:endParaRPr kumimoji="0" lang="en-US" sz="16000" b="1" i="0" u="none" strike="noStrike" kern="1200" cap="none" spc="0" normalizeH="0" baseline="0" noProof="0" dirty="0" smtClean="0">
              <a:ln>
                <a:noFill/>
              </a:ln>
              <a:solidFill>
                <a:schemeClr val="tx1"/>
              </a:solidFill>
              <a:effectLst/>
              <a:uLnTx/>
              <a:uFillTx/>
              <a:latin typeface="Arial" panose="020B0604020202020204" pitchFamily="34" charset="0"/>
              <a:ea typeface="+mj-ea"/>
              <a:cs typeface="Arial" panose="020B0604020202020204"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8"/>
          <p:cNvSpPr>
            <a:spLocks noGrp="1"/>
          </p:cNvSpPr>
          <p:nvPr>
            <p:ph type="title"/>
          </p:nvPr>
        </p:nvSpPr>
        <p:spPr>
          <a:xfrm>
            <a:off x="457200" y="-76200"/>
            <a:ext cx="8229600" cy="1143000"/>
          </a:xfrm>
        </p:spPr>
        <p:txBody>
          <a:bodyPr>
            <a:normAutofit/>
          </a:bodyPr>
          <a:lstStyle/>
          <a:p>
            <a:r>
              <a:rPr lang="en-US" sz="3600" b="1" dirty="0" err="1" smtClean="0"/>
              <a:t>Depuradores</a:t>
            </a:r>
            <a:endParaRPr lang="en-US" sz="3600" b="1" dirty="0" smtClean="0"/>
          </a:p>
        </p:txBody>
      </p:sp>
      <p:sp>
        <p:nvSpPr>
          <p:cNvPr id="70659" name="Text Placeholder 9"/>
          <p:cNvSpPr>
            <a:spLocks noGrp="1"/>
          </p:cNvSpPr>
          <p:nvPr>
            <p:ph type="body" idx="1"/>
          </p:nvPr>
        </p:nvSpPr>
        <p:spPr>
          <a:xfrm>
            <a:off x="457200" y="838200"/>
            <a:ext cx="8229600" cy="639763"/>
          </a:xfrm>
        </p:spPr>
        <p:txBody>
          <a:bodyPr/>
          <a:lstStyle/>
          <a:p>
            <a:pPr algn="ctr"/>
            <a:r>
              <a:rPr lang="en-US" dirty="0" err="1" smtClean="0">
                <a:cs typeface="Arial" charset="0"/>
              </a:rPr>
              <a:t>Depuradores</a:t>
            </a:r>
            <a:r>
              <a:rPr lang="en-US" dirty="0" smtClean="0">
                <a:cs typeface="Arial" charset="0"/>
              </a:rPr>
              <a:t> “Spray-tower”</a:t>
            </a:r>
            <a:endParaRPr lang="en-US" dirty="0" smtClean="0"/>
          </a:p>
        </p:txBody>
      </p:sp>
      <p:sp>
        <p:nvSpPr>
          <p:cNvPr id="70660" name="Content Placeholder 10"/>
          <p:cNvSpPr>
            <a:spLocks noGrp="1"/>
          </p:cNvSpPr>
          <p:nvPr>
            <p:ph sz="half" idx="2"/>
          </p:nvPr>
        </p:nvSpPr>
        <p:spPr>
          <a:xfrm>
            <a:off x="457200" y="1752600"/>
            <a:ext cx="4040188" cy="4419600"/>
          </a:xfrm>
        </p:spPr>
        <p:txBody>
          <a:bodyPr>
            <a:normAutofit fontScale="92500" lnSpcReduction="20000"/>
          </a:bodyPr>
          <a:lstStyle/>
          <a:p>
            <a:pPr algn="ctr">
              <a:buFontTx/>
              <a:buNone/>
            </a:pPr>
            <a:r>
              <a:rPr lang="en-US" sz="2600" u="sng" dirty="0" err="1" smtClean="0"/>
              <a:t>Ventajas</a:t>
            </a:r>
            <a:endParaRPr lang="en-US" sz="2600" u="sng" dirty="0" smtClean="0"/>
          </a:p>
          <a:p>
            <a:pPr>
              <a:spcBef>
                <a:spcPct val="50000"/>
              </a:spcBef>
              <a:buFont typeface="Arial" charset="0"/>
              <a:buAutoNum type="arabicPeriod"/>
            </a:pPr>
            <a:r>
              <a:rPr lang="es-PR" sz="1900" dirty="0" smtClean="0">
                <a:cs typeface="Arial" charset="0"/>
              </a:rPr>
              <a:t>Poca pérdida de presión.</a:t>
            </a:r>
          </a:p>
          <a:p>
            <a:pPr>
              <a:spcBef>
                <a:spcPct val="50000"/>
              </a:spcBef>
              <a:buFont typeface="Arial" charset="0"/>
              <a:buAutoNum type="arabicPeriod"/>
            </a:pPr>
            <a:r>
              <a:rPr lang="es-PR" sz="1900" dirty="0" smtClean="0">
                <a:cs typeface="Arial" charset="0"/>
              </a:rPr>
              <a:t>Puede manejar con particulado inflamable y explosivo con poco riesgo.</a:t>
            </a:r>
          </a:p>
          <a:p>
            <a:pPr>
              <a:spcBef>
                <a:spcPct val="50000"/>
              </a:spcBef>
              <a:buFont typeface="Arial" charset="0"/>
              <a:buAutoNum type="arabicPeriod"/>
            </a:pPr>
            <a:r>
              <a:rPr lang="es-PR" sz="1900" dirty="0" smtClean="0">
                <a:cs typeface="Arial" charset="0"/>
              </a:rPr>
              <a:t>Aquellos depuradores construidos con plástico reforzado con fibra de vidrio permiten operación en ambientes altamente corrosivos.</a:t>
            </a:r>
          </a:p>
          <a:p>
            <a:pPr>
              <a:spcBef>
                <a:spcPct val="50000"/>
              </a:spcBef>
              <a:buFont typeface="Arial" charset="0"/>
              <a:buAutoNum type="arabicPeriod"/>
            </a:pPr>
            <a:r>
              <a:rPr lang="es-PR" sz="1900" dirty="0" smtClean="0">
                <a:cs typeface="Arial" charset="0"/>
              </a:rPr>
              <a:t>Su costo es relativamente barato</a:t>
            </a:r>
          </a:p>
          <a:p>
            <a:pPr>
              <a:spcBef>
                <a:spcPct val="50000"/>
              </a:spcBef>
              <a:buFont typeface="Arial" charset="0"/>
              <a:buAutoNum type="arabicPeriod"/>
            </a:pPr>
            <a:r>
              <a:rPr lang="es-PR" sz="1900" dirty="0" smtClean="0">
                <a:cs typeface="Arial" charset="0"/>
              </a:rPr>
              <a:t>Fácil de conectar.</a:t>
            </a:r>
          </a:p>
          <a:p>
            <a:pPr>
              <a:spcBef>
                <a:spcPct val="50000"/>
              </a:spcBef>
              <a:buFont typeface="Arial" charset="0"/>
              <a:buAutoNum type="arabicPeriod"/>
            </a:pPr>
            <a:r>
              <a:rPr lang="es-PR" sz="1900" dirty="0" smtClean="0">
                <a:cs typeface="Arial" charset="0"/>
              </a:rPr>
              <a:t>Requiere poco espacio.</a:t>
            </a:r>
          </a:p>
          <a:p>
            <a:pPr>
              <a:spcBef>
                <a:spcPct val="50000"/>
              </a:spcBef>
              <a:buFont typeface="Arial" charset="0"/>
              <a:buAutoNum type="arabicPeriod"/>
            </a:pPr>
            <a:r>
              <a:rPr lang="es-PR" sz="1900" dirty="0" smtClean="0">
                <a:cs typeface="Arial" charset="0"/>
              </a:rPr>
              <a:t>Habilidad de recolectar PM como también gases.</a:t>
            </a:r>
          </a:p>
          <a:p>
            <a:pPr>
              <a:buFontTx/>
              <a:buAutoNum type="arabicPeriod"/>
            </a:pPr>
            <a:endParaRPr lang="en-US" sz="1800" dirty="0" smtClean="0"/>
          </a:p>
        </p:txBody>
      </p:sp>
      <p:sp>
        <p:nvSpPr>
          <p:cNvPr id="70661" name="Content Placeholder 12"/>
          <p:cNvSpPr>
            <a:spLocks noGrp="1"/>
          </p:cNvSpPr>
          <p:nvPr>
            <p:ph sz="quarter" idx="4"/>
          </p:nvPr>
        </p:nvSpPr>
        <p:spPr>
          <a:xfrm>
            <a:off x="4645025" y="1752600"/>
            <a:ext cx="4041775" cy="4343400"/>
          </a:xfrm>
        </p:spPr>
        <p:txBody>
          <a:bodyPr>
            <a:normAutofit/>
          </a:bodyPr>
          <a:lstStyle/>
          <a:p>
            <a:pPr algn="ctr">
              <a:buFontTx/>
              <a:buNone/>
            </a:pPr>
            <a:r>
              <a:rPr lang="es-PR" u="sng" dirty="0" smtClean="0"/>
              <a:t>Desventajas</a:t>
            </a:r>
          </a:p>
          <a:p>
            <a:pPr>
              <a:spcBef>
                <a:spcPct val="50000"/>
              </a:spcBef>
              <a:buFont typeface="Arial" charset="0"/>
              <a:buAutoNum type="arabicPeriod"/>
            </a:pPr>
            <a:r>
              <a:rPr lang="es-PR" sz="1800" dirty="0" smtClean="0">
                <a:cs typeface="Arial" charset="0"/>
              </a:rPr>
              <a:t>Pueden crear un problema para la disposición de agua o líquido.</a:t>
            </a:r>
          </a:p>
          <a:p>
            <a:pPr>
              <a:spcBef>
                <a:spcPct val="50000"/>
              </a:spcBef>
              <a:buFont typeface="Arial" charset="0"/>
              <a:buAutoNum type="arabicPeriod"/>
            </a:pPr>
            <a:r>
              <a:rPr lang="es-PR" sz="1800" dirty="0" smtClean="0">
                <a:cs typeface="Arial" charset="0"/>
              </a:rPr>
              <a:t>El desperdicio siempre estará húmedo.</a:t>
            </a:r>
          </a:p>
          <a:p>
            <a:pPr>
              <a:spcBef>
                <a:spcPct val="50000"/>
              </a:spcBef>
              <a:buFont typeface="Arial" charset="0"/>
              <a:buAutoNum type="arabicPeriod"/>
            </a:pPr>
            <a:r>
              <a:rPr lang="es-PR" sz="1800" dirty="0" smtClean="0">
                <a:cs typeface="Arial" charset="0"/>
              </a:rPr>
              <a:t>Baja eficiencia en la transferencia de material de baja masa.</a:t>
            </a:r>
          </a:p>
          <a:p>
            <a:pPr>
              <a:spcBef>
                <a:spcPct val="50000"/>
              </a:spcBef>
              <a:buFont typeface="Arial" charset="0"/>
              <a:buAutoNum type="arabicPeriod"/>
            </a:pPr>
            <a:r>
              <a:rPr lang="es-PR" sz="1800" dirty="0" smtClean="0">
                <a:cs typeface="Arial" charset="0"/>
              </a:rPr>
              <a:t>Relativamente ineficiente removiendo particulado fino.</a:t>
            </a:r>
          </a:p>
          <a:p>
            <a:pPr>
              <a:spcBef>
                <a:spcPct val="50000"/>
              </a:spcBef>
              <a:buFont typeface="Arial" charset="0"/>
              <a:buAutoNum type="arabicPeriod"/>
            </a:pPr>
            <a:r>
              <a:rPr lang="es-PR" sz="1800" dirty="0" smtClean="0">
                <a:cs typeface="Arial" charset="0"/>
              </a:rPr>
              <a:t>Es sensitivo a cambios de temperatura</a:t>
            </a:r>
          </a:p>
          <a:p>
            <a:pPr>
              <a:spcBef>
                <a:spcPct val="50000"/>
              </a:spcBef>
              <a:buFont typeface="Arial" charset="0"/>
              <a:buAutoNum type="arabicPeriod"/>
            </a:pPr>
            <a:r>
              <a:rPr lang="es-PR" sz="1800" dirty="0" smtClean="0">
                <a:cs typeface="Arial" charset="0"/>
              </a:rPr>
              <a:t>Tiene un alto costo operativo.</a:t>
            </a:r>
          </a:p>
          <a:p>
            <a:pPr>
              <a:buFontTx/>
              <a:buAutoNum type="arabicPeriod"/>
            </a:pPr>
            <a:endParaRPr lang="en-US" u="sng" dirty="0" smtClean="0"/>
          </a:p>
        </p:txBody>
      </p:sp>
    </p:spTree>
    <p:extLst>
      <p:ext uri="{BB962C8B-B14F-4D97-AF65-F5344CB8AC3E}">
        <p14:creationId xmlns:p14="http://schemas.microsoft.com/office/powerpoint/2010/main" val="33192569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normAutofit/>
          </a:bodyPr>
          <a:lstStyle/>
          <a:p>
            <a:pPr eaLnBrk="1" hangingPunct="1"/>
            <a:r>
              <a:rPr lang="en-US" sz="3600" b="1" dirty="0" err="1" smtClean="0"/>
              <a:t>Depuradores</a:t>
            </a:r>
            <a:endParaRPr lang="en-US" sz="3600" b="1" dirty="0" smtClean="0"/>
          </a:p>
        </p:txBody>
      </p:sp>
      <p:sp>
        <p:nvSpPr>
          <p:cNvPr id="71683" name="Rectangle 3"/>
          <p:cNvSpPr>
            <a:spLocks noGrp="1" noChangeArrowheads="1"/>
          </p:cNvSpPr>
          <p:nvPr>
            <p:ph type="body" idx="1"/>
          </p:nvPr>
        </p:nvSpPr>
        <p:spPr/>
        <p:txBody>
          <a:bodyPr/>
          <a:lstStyle/>
          <a:p>
            <a:pPr eaLnBrk="1" hangingPunct="1"/>
            <a:r>
              <a:rPr lang="es-PR" u="sng" dirty="0" smtClean="0"/>
              <a:t>Depurador de condensación</a:t>
            </a:r>
          </a:p>
          <a:p>
            <a:pPr lvl="1" eaLnBrk="1" hangingPunct="1"/>
            <a:r>
              <a:rPr lang="es-PR" dirty="0" smtClean="0"/>
              <a:t>Este depurador opera de forma tal que convierte el particulado en un tamaño más grande.</a:t>
            </a:r>
          </a:p>
          <a:p>
            <a:pPr lvl="1" eaLnBrk="1" hangingPunct="1"/>
            <a:r>
              <a:rPr lang="es-PR" dirty="0" smtClean="0"/>
              <a:t>Utilizado mayormente para particulado fino.</a:t>
            </a:r>
          </a:p>
          <a:p>
            <a:pPr lvl="1" eaLnBrk="1" hangingPunct="1"/>
            <a:endParaRPr lang="en-US" dirty="0" smtClean="0"/>
          </a:p>
        </p:txBody>
      </p:sp>
    </p:spTree>
    <p:extLst>
      <p:ext uri="{BB962C8B-B14F-4D97-AF65-F5344CB8AC3E}">
        <p14:creationId xmlns:p14="http://schemas.microsoft.com/office/powerpoint/2010/main" val="38565106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a:bodyPr>
          <a:lstStyle/>
          <a:p>
            <a:pPr eaLnBrk="1" hangingPunct="1"/>
            <a:r>
              <a:rPr lang="en-US" sz="3600" b="1" dirty="0" err="1" smtClean="0"/>
              <a:t>Depurador</a:t>
            </a:r>
            <a:r>
              <a:rPr lang="en-US" sz="3600" b="1" dirty="0" smtClean="0"/>
              <a:t> de </a:t>
            </a:r>
            <a:r>
              <a:rPr lang="en-US" sz="3600" b="1" dirty="0" err="1" smtClean="0"/>
              <a:t>condensación</a:t>
            </a:r>
            <a:endParaRPr lang="en-US" sz="3600" b="1" dirty="0" smtClean="0"/>
          </a:p>
        </p:txBody>
      </p:sp>
      <p:sp>
        <p:nvSpPr>
          <p:cNvPr id="72707" name="Rectangle 3"/>
          <p:cNvSpPr>
            <a:spLocks noGrp="1" noChangeArrowheads="1"/>
          </p:cNvSpPr>
          <p:nvPr>
            <p:ph type="body" sz="half" idx="1"/>
          </p:nvPr>
        </p:nvSpPr>
        <p:spPr>
          <a:xfrm>
            <a:off x="457200" y="1600200"/>
            <a:ext cx="4041775" cy="3657600"/>
          </a:xfrm>
        </p:spPr>
        <p:txBody>
          <a:bodyPr/>
          <a:lstStyle/>
          <a:p>
            <a:pPr algn="ctr" eaLnBrk="1" hangingPunct="1">
              <a:lnSpc>
                <a:spcPct val="80000"/>
              </a:lnSpc>
              <a:buFontTx/>
              <a:buNone/>
            </a:pPr>
            <a:r>
              <a:rPr lang="en-US" sz="2400" u="sng" dirty="0" err="1" smtClean="0"/>
              <a:t>Ventajas</a:t>
            </a:r>
            <a:endParaRPr lang="en-US" sz="2400" dirty="0" smtClean="0"/>
          </a:p>
          <a:p>
            <a:pPr eaLnBrk="1" hangingPunct="1">
              <a:lnSpc>
                <a:spcPct val="80000"/>
              </a:lnSpc>
              <a:buFont typeface="Arial" charset="0"/>
              <a:buAutoNum type="arabicPeriod"/>
            </a:pPr>
            <a:endParaRPr lang="es-PR" sz="2000" dirty="0" smtClean="0"/>
          </a:p>
          <a:p>
            <a:pPr eaLnBrk="1" hangingPunct="1">
              <a:lnSpc>
                <a:spcPct val="80000"/>
              </a:lnSpc>
              <a:buFont typeface="Arial" charset="0"/>
              <a:buAutoNum type="arabicPeriod"/>
            </a:pPr>
            <a:r>
              <a:rPr lang="es-PR" sz="1800" dirty="0" smtClean="0"/>
              <a:t>Puede ser utilizado con particulado inflamable y explosivo con riesgo mínimo.</a:t>
            </a:r>
          </a:p>
          <a:p>
            <a:pPr eaLnBrk="1" hangingPunct="1">
              <a:lnSpc>
                <a:spcPct val="80000"/>
              </a:lnSpc>
              <a:buFont typeface="Arial" charset="0"/>
              <a:buAutoNum type="arabicPeriod"/>
            </a:pPr>
            <a:r>
              <a:rPr lang="es-PR" sz="1800" dirty="0" smtClean="0"/>
              <a:t>Puede trabajar con particulado fino.</a:t>
            </a:r>
          </a:p>
          <a:p>
            <a:pPr eaLnBrk="1" hangingPunct="1">
              <a:lnSpc>
                <a:spcPct val="80000"/>
              </a:lnSpc>
              <a:buFont typeface="Arial" charset="0"/>
              <a:buAutoNum type="arabicPeriod"/>
            </a:pPr>
            <a:r>
              <a:rPr lang="es-PR" sz="1800" dirty="0" smtClean="0"/>
              <a:t>Su eficiencia de colección puede variar.</a:t>
            </a:r>
          </a:p>
          <a:p>
            <a:pPr eaLnBrk="1" hangingPunct="1">
              <a:lnSpc>
                <a:spcPct val="80000"/>
              </a:lnSpc>
              <a:buFont typeface="Arial" charset="0"/>
              <a:buAutoNum type="arabicPeriod"/>
            </a:pPr>
            <a:r>
              <a:rPr lang="es-PR" sz="1800" dirty="0" smtClean="0"/>
              <a:t>Gases y particulado corrosivo pueden ser neutralizados.</a:t>
            </a:r>
          </a:p>
        </p:txBody>
      </p:sp>
      <p:sp>
        <p:nvSpPr>
          <p:cNvPr id="72708" name="Rectangle 4"/>
          <p:cNvSpPr>
            <a:spLocks noGrp="1" noChangeArrowheads="1"/>
          </p:cNvSpPr>
          <p:nvPr>
            <p:ph type="body" sz="half" idx="2"/>
          </p:nvPr>
        </p:nvSpPr>
        <p:spPr>
          <a:xfrm>
            <a:off x="4645025" y="1600200"/>
            <a:ext cx="4041775" cy="4343400"/>
          </a:xfrm>
        </p:spPr>
        <p:txBody>
          <a:bodyPr>
            <a:normAutofit/>
          </a:bodyPr>
          <a:lstStyle/>
          <a:p>
            <a:pPr algn="ctr" eaLnBrk="1" hangingPunct="1">
              <a:lnSpc>
                <a:spcPct val="80000"/>
              </a:lnSpc>
              <a:buFontTx/>
              <a:buNone/>
            </a:pPr>
            <a:r>
              <a:rPr lang="en-US" sz="2400" u="sng" dirty="0" err="1" smtClean="0"/>
              <a:t>Desventajas</a:t>
            </a:r>
            <a:endParaRPr lang="en-US" sz="2400" dirty="0" smtClean="0"/>
          </a:p>
          <a:p>
            <a:pPr eaLnBrk="1" hangingPunct="1">
              <a:lnSpc>
                <a:spcPct val="80000"/>
              </a:lnSpc>
              <a:buFont typeface="Arial" charset="0"/>
              <a:buAutoNum type="arabicPeriod"/>
            </a:pPr>
            <a:endParaRPr lang="es-PR" sz="1800" dirty="0" smtClean="0"/>
          </a:p>
          <a:p>
            <a:pPr eaLnBrk="1" hangingPunct="1">
              <a:lnSpc>
                <a:spcPct val="80000"/>
              </a:lnSpc>
              <a:buFont typeface="Arial" charset="0"/>
              <a:buAutoNum type="arabicPeriod"/>
            </a:pPr>
            <a:r>
              <a:rPr lang="es-PR" sz="1800" dirty="0" smtClean="0"/>
              <a:t>El líquido que se utiliza puede causar contaminación en el agua.</a:t>
            </a:r>
          </a:p>
          <a:p>
            <a:pPr eaLnBrk="1" hangingPunct="1">
              <a:lnSpc>
                <a:spcPct val="80000"/>
              </a:lnSpc>
              <a:buFont typeface="Arial" charset="0"/>
              <a:buAutoNum type="arabicPeriod"/>
            </a:pPr>
            <a:r>
              <a:rPr lang="es-PR" sz="1800" dirty="0" smtClean="0"/>
              <a:t>El producto recolectado es húmedo.</a:t>
            </a:r>
          </a:p>
          <a:p>
            <a:pPr eaLnBrk="1" hangingPunct="1">
              <a:lnSpc>
                <a:spcPct val="80000"/>
              </a:lnSpc>
              <a:buFont typeface="Arial" charset="0"/>
              <a:buAutoNum type="arabicPeriod"/>
            </a:pPr>
            <a:r>
              <a:rPr lang="es-PR" sz="1800" dirty="0" smtClean="0"/>
              <a:t>Riesgo alto con problemas de corrosión.</a:t>
            </a:r>
          </a:p>
          <a:p>
            <a:pPr eaLnBrk="1" hangingPunct="1">
              <a:lnSpc>
                <a:spcPct val="80000"/>
              </a:lnSpc>
              <a:buFont typeface="Arial" charset="0"/>
              <a:buAutoNum type="arabicPeriod"/>
            </a:pPr>
            <a:r>
              <a:rPr lang="es-PR" sz="1800" dirty="0" smtClean="0"/>
              <a:t>Se necesita protección contra enfriamiento.</a:t>
            </a:r>
          </a:p>
          <a:p>
            <a:pPr eaLnBrk="1" hangingPunct="1">
              <a:lnSpc>
                <a:spcPct val="80000"/>
              </a:lnSpc>
              <a:buFont typeface="Arial" charset="0"/>
              <a:buAutoNum type="arabicPeriod"/>
            </a:pPr>
            <a:r>
              <a:rPr lang="es-PR" sz="1800" dirty="0" smtClean="0"/>
              <a:t>Si no se utiliza gas, hay que calentar para evitar la formación de vapores.</a:t>
            </a:r>
          </a:p>
          <a:p>
            <a:pPr eaLnBrk="1" hangingPunct="1">
              <a:lnSpc>
                <a:spcPct val="80000"/>
              </a:lnSpc>
              <a:buFont typeface="Arial" charset="0"/>
              <a:buAutoNum type="arabicPeriod"/>
            </a:pPr>
            <a:r>
              <a:rPr lang="es-PR" sz="1800" dirty="0" smtClean="0"/>
              <a:t>Particulado recogido puede estar contaminado, por lo tanto no puede ser utilizado nuevamente.</a:t>
            </a:r>
          </a:p>
          <a:p>
            <a:pPr eaLnBrk="1" hangingPunct="1">
              <a:lnSpc>
                <a:spcPct val="80000"/>
              </a:lnSpc>
              <a:buFont typeface="Arial" charset="0"/>
              <a:buAutoNum type="arabicPeriod"/>
            </a:pPr>
            <a:r>
              <a:rPr lang="es-PR" sz="1800" dirty="0" smtClean="0"/>
              <a:t>Disposición de desperdicios puede ser caro.</a:t>
            </a:r>
          </a:p>
        </p:txBody>
      </p:sp>
    </p:spTree>
    <p:extLst>
      <p:ext uri="{BB962C8B-B14F-4D97-AF65-F5344CB8AC3E}">
        <p14:creationId xmlns:p14="http://schemas.microsoft.com/office/powerpoint/2010/main" val="21254217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a:bodyPr>
          <a:lstStyle/>
          <a:p>
            <a:pPr eaLnBrk="1" hangingPunct="1"/>
            <a:r>
              <a:rPr lang="en-US" sz="3600" b="1" dirty="0" err="1" smtClean="0"/>
              <a:t>Contenido</a:t>
            </a:r>
            <a:r>
              <a:rPr lang="en-US" sz="3600" b="1" dirty="0" smtClean="0"/>
              <a:t> </a:t>
            </a:r>
          </a:p>
        </p:txBody>
      </p:sp>
      <p:sp>
        <p:nvSpPr>
          <p:cNvPr id="73731" name="Rectangle 4"/>
          <p:cNvSpPr>
            <a:spLocks noGrp="1" noChangeArrowheads="1"/>
          </p:cNvSpPr>
          <p:nvPr>
            <p:ph type="body" idx="1"/>
          </p:nvPr>
        </p:nvSpPr>
        <p:spPr>
          <a:xfrm>
            <a:off x="1828800" y="1600200"/>
            <a:ext cx="8229600" cy="4343400"/>
          </a:xfrm>
        </p:spPr>
        <p:txBody>
          <a:bodyPr>
            <a:normAutofit/>
          </a:bodyPr>
          <a:lstStyle/>
          <a:p>
            <a:pPr>
              <a:lnSpc>
                <a:spcPct val="90000"/>
              </a:lnSpc>
            </a:pPr>
            <a:r>
              <a:rPr lang="en-US" sz="2800" dirty="0" err="1" smtClean="0"/>
              <a:t>Conciencia</a:t>
            </a:r>
            <a:r>
              <a:rPr lang="en-US" sz="2800" dirty="0" smtClean="0"/>
              <a:t> </a:t>
            </a:r>
            <a:r>
              <a:rPr lang="en-US" sz="2800" dirty="0" err="1"/>
              <a:t>colectiva</a:t>
            </a:r>
            <a:r>
              <a:rPr lang="en-US" sz="2800" dirty="0"/>
              <a:t> </a:t>
            </a:r>
            <a:r>
              <a:rPr lang="en-US" sz="2800" dirty="0" err="1"/>
              <a:t>sobre</a:t>
            </a:r>
            <a:r>
              <a:rPr lang="en-US" sz="2800" dirty="0"/>
              <a:t> Seguridad</a:t>
            </a:r>
          </a:p>
          <a:p>
            <a:pPr>
              <a:lnSpc>
                <a:spcPct val="90000"/>
              </a:lnSpc>
            </a:pPr>
            <a:r>
              <a:rPr lang="en-US" sz="2800" dirty="0"/>
              <a:t>Seguridad en </a:t>
            </a:r>
            <a:r>
              <a:rPr lang="en-US" sz="2800" dirty="0" err="1"/>
              <a:t>Reacciones</a:t>
            </a:r>
            <a:r>
              <a:rPr lang="en-US" sz="2800" dirty="0"/>
              <a:t> </a:t>
            </a:r>
            <a:r>
              <a:rPr lang="en-US" sz="2800" dirty="0" err="1"/>
              <a:t>Químicas</a:t>
            </a:r>
            <a:endParaRPr lang="en-US" sz="2800" dirty="0"/>
          </a:p>
          <a:p>
            <a:pPr eaLnBrk="1" hangingPunct="1">
              <a:lnSpc>
                <a:spcPct val="90000"/>
              </a:lnSpc>
            </a:pPr>
            <a:r>
              <a:rPr lang="en-US" sz="2800" dirty="0" smtClean="0"/>
              <a:t>Seguridad en los Gases </a:t>
            </a:r>
          </a:p>
          <a:p>
            <a:pPr eaLnBrk="1" hangingPunct="1">
              <a:lnSpc>
                <a:spcPct val="90000"/>
              </a:lnSpc>
            </a:pPr>
            <a:r>
              <a:rPr lang="en-US" sz="2800" dirty="0" smtClean="0">
                <a:solidFill>
                  <a:srgbClr val="0070C0"/>
                </a:solidFill>
              </a:rPr>
              <a:t>Seguridad </a:t>
            </a:r>
            <a:r>
              <a:rPr lang="en-US" sz="2800" dirty="0" err="1" smtClean="0">
                <a:solidFill>
                  <a:srgbClr val="0070C0"/>
                </a:solidFill>
              </a:rPr>
              <a:t>Biológica</a:t>
            </a:r>
            <a:endParaRPr lang="en-US" sz="2800" dirty="0" smtClean="0">
              <a:solidFill>
                <a:srgbClr val="0070C0"/>
              </a:solidFill>
            </a:endParaRPr>
          </a:p>
          <a:p>
            <a:pPr>
              <a:lnSpc>
                <a:spcPct val="90000"/>
              </a:lnSpc>
            </a:pPr>
            <a:r>
              <a:rPr lang="en-US" sz="2800" dirty="0"/>
              <a:t>Seguridad en los Nanomateriales</a:t>
            </a:r>
          </a:p>
          <a:p>
            <a:pPr>
              <a:lnSpc>
                <a:spcPct val="90000"/>
              </a:lnSpc>
            </a:pPr>
            <a:r>
              <a:rPr lang="en-US" sz="2800" dirty="0"/>
              <a:t>Seguridad en el Area de </a:t>
            </a:r>
            <a:r>
              <a:rPr lang="en-US" sz="2800" dirty="0" err="1"/>
              <a:t>Energía</a:t>
            </a:r>
            <a:endParaRPr lang="en-US" sz="2800" dirty="0"/>
          </a:p>
          <a:p>
            <a:pPr>
              <a:lnSpc>
                <a:spcPct val="90000"/>
              </a:lnSpc>
            </a:pPr>
            <a:r>
              <a:rPr lang="en-US" sz="2800" dirty="0" err="1"/>
              <a:t>Preocupaciones</a:t>
            </a:r>
            <a:r>
              <a:rPr lang="en-US" sz="2800" dirty="0"/>
              <a:t> </a:t>
            </a:r>
            <a:r>
              <a:rPr lang="en-US" sz="2800" dirty="0" err="1"/>
              <a:t>sobre</a:t>
            </a:r>
            <a:r>
              <a:rPr lang="en-US" sz="2800" dirty="0"/>
              <a:t> el </a:t>
            </a:r>
            <a:r>
              <a:rPr lang="en-US" sz="2800" dirty="0" err="1"/>
              <a:t>Ambiente</a:t>
            </a:r>
            <a:r>
              <a:rPr lang="en-US" sz="2800" dirty="0"/>
              <a:t> </a:t>
            </a:r>
          </a:p>
        </p:txBody>
      </p:sp>
    </p:spTree>
    <p:extLst>
      <p:ext uri="{BB962C8B-B14F-4D97-AF65-F5344CB8AC3E}">
        <p14:creationId xmlns:p14="http://schemas.microsoft.com/office/powerpoint/2010/main" val="6027093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normAutofit/>
          </a:bodyPr>
          <a:lstStyle/>
          <a:p>
            <a:r>
              <a:rPr lang="en-US" sz="3600" b="1" dirty="0" smtClean="0"/>
              <a:t>Seguridad </a:t>
            </a:r>
            <a:r>
              <a:rPr lang="en-US" sz="3600" b="1" dirty="0" err="1" smtClean="0"/>
              <a:t>Biológica</a:t>
            </a:r>
            <a:endParaRPr lang="en-US" sz="3600" b="1" dirty="0" smtClean="0"/>
          </a:p>
        </p:txBody>
      </p:sp>
      <p:sp>
        <p:nvSpPr>
          <p:cNvPr id="7" name="Rectangle 3"/>
          <p:cNvSpPr txBox="1">
            <a:spLocks noChangeArrowheads="1"/>
          </p:cNvSpPr>
          <p:nvPr/>
        </p:nvSpPr>
        <p:spPr>
          <a:xfrm>
            <a:off x="457200" y="1905000"/>
            <a:ext cx="8229600" cy="3657600"/>
          </a:xfrm>
          <a:prstGeom prst="rect">
            <a:avLst/>
          </a:prstGeom>
        </p:spPr>
        <p:txBody>
          <a:bodyPr/>
          <a:lstStyle/>
          <a:p>
            <a:pPr marL="342900" indent="-342900">
              <a:spcBef>
                <a:spcPct val="20000"/>
              </a:spcBef>
              <a:buFontTx/>
              <a:buChar char="•"/>
              <a:defRPr/>
            </a:pPr>
            <a:r>
              <a:rPr lang="es-PR" sz="2800" kern="0" dirty="0" smtClean="0"/>
              <a:t>La seguridad biológica se implementa para asegurar el uso seguro y apropiado de materiales </a:t>
            </a:r>
            <a:r>
              <a:rPr lang="es-PR" sz="2800" kern="0" dirty="0" err="1" smtClean="0"/>
              <a:t>biopeligrosos</a:t>
            </a:r>
            <a:r>
              <a:rPr lang="es-PR" sz="2800" kern="0" dirty="0" smtClean="0"/>
              <a:t>.</a:t>
            </a:r>
          </a:p>
          <a:p>
            <a:pPr marL="342900" indent="-342900">
              <a:spcBef>
                <a:spcPct val="20000"/>
              </a:spcBef>
              <a:buFontTx/>
              <a:buChar char="•"/>
              <a:defRPr/>
            </a:pPr>
            <a:endParaRPr lang="es-PR" sz="2800" kern="0" dirty="0" smtClean="0"/>
          </a:p>
          <a:p>
            <a:pPr marL="342900" indent="-342900">
              <a:spcBef>
                <a:spcPct val="20000"/>
              </a:spcBef>
              <a:buFontTx/>
              <a:buChar char="•"/>
              <a:defRPr/>
            </a:pPr>
            <a:r>
              <a:rPr lang="es-PR" sz="2800" kern="0" dirty="0" smtClean="0"/>
              <a:t>Es imperativo tener el entrenamiento apropiado para el manejo y disposición de estos materiales.</a:t>
            </a:r>
            <a:endParaRPr lang="es-PR" sz="2800" kern="0" dirty="0"/>
          </a:p>
        </p:txBody>
      </p:sp>
    </p:spTree>
    <p:extLst>
      <p:ext uri="{BB962C8B-B14F-4D97-AF65-F5344CB8AC3E}">
        <p14:creationId xmlns:p14="http://schemas.microsoft.com/office/powerpoint/2010/main" val="2860831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a:xfrm>
            <a:off x="457200" y="152400"/>
            <a:ext cx="8229600" cy="1143000"/>
          </a:xfrm>
        </p:spPr>
        <p:txBody>
          <a:bodyPr>
            <a:normAutofit/>
          </a:bodyPr>
          <a:lstStyle/>
          <a:p>
            <a:r>
              <a:rPr lang="en-US" sz="3600" b="1" dirty="0" smtClean="0"/>
              <a:t>Los </a:t>
            </a:r>
            <a:r>
              <a:rPr lang="en-US" sz="3600" b="1" dirty="0" err="1" smtClean="0"/>
              <a:t>niveles</a:t>
            </a:r>
            <a:r>
              <a:rPr lang="en-US" sz="3600" b="1" dirty="0" smtClean="0"/>
              <a:t> 1,2,3’s de la </a:t>
            </a:r>
            <a:r>
              <a:rPr lang="en-US" sz="3600" b="1" dirty="0" err="1" smtClean="0"/>
              <a:t>Bioseguridad</a:t>
            </a:r>
            <a:endParaRPr lang="en-US" sz="3600" b="1" dirty="0" smtClean="0"/>
          </a:p>
        </p:txBody>
      </p:sp>
      <p:sp>
        <p:nvSpPr>
          <p:cNvPr id="75779" name="Rectangle 3"/>
          <p:cNvSpPr txBox="1">
            <a:spLocks noChangeArrowheads="1"/>
          </p:cNvSpPr>
          <p:nvPr/>
        </p:nvSpPr>
        <p:spPr bwMode="auto">
          <a:xfrm>
            <a:off x="472225" y="1295400"/>
            <a:ext cx="8229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800100" indent="-3429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FontTx/>
              <a:buChar char="•"/>
            </a:pPr>
            <a:r>
              <a:rPr lang="es-PR" sz="2600" dirty="0" smtClean="0">
                <a:latin typeface="+mn-lt"/>
              </a:rPr>
              <a:t>Los niveles de Bioseguridad (BSL, por sus siglas en ingles) fueron desarrollados para proveer protección ambiental y personal cuando se maneja material biológico y reactivos químicos.</a:t>
            </a:r>
          </a:p>
          <a:p>
            <a:pPr lvl="1" eaLnBrk="1" hangingPunct="1">
              <a:spcBef>
                <a:spcPct val="20000"/>
              </a:spcBef>
              <a:buFontTx/>
              <a:buChar char="•"/>
            </a:pPr>
            <a:r>
              <a:rPr lang="es-PR" sz="2200" u="sng" dirty="0" smtClean="0">
                <a:latin typeface="+mn-lt"/>
              </a:rPr>
              <a:t>BSL-1</a:t>
            </a:r>
            <a:r>
              <a:rPr lang="es-PR" sz="2200" dirty="0" smtClean="0">
                <a:latin typeface="+mn-lt"/>
              </a:rPr>
              <a:t>:  apropiados para trabajar con agentes que no causan enfermedades.</a:t>
            </a:r>
          </a:p>
          <a:p>
            <a:pPr lvl="1" eaLnBrk="1" hangingPunct="1">
              <a:spcBef>
                <a:spcPct val="20000"/>
              </a:spcBef>
              <a:buFontTx/>
              <a:buChar char="•"/>
            </a:pPr>
            <a:r>
              <a:rPr lang="es-PR" sz="2200" u="sng" dirty="0" smtClean="0">
                <a:latin typeface="+mn-lt"/>
              </a:rPr>
              <a:t>BSL-2</a:t>
            </a:r>
            <a:r>
              <a:rPr lang="es-PR" sz="2200" dirty="0" smtClean="0">
                <a:latin typeface="+mn-lt"/>
              </a:rPr>
              <a:t>: apropiado para trabajar con agentes que presentan riesgo moderado al personal o al ambiente.</a:t>
            </a:r>
          </a:p>
          <a:p>
            <a:pPr lvl="1" eaLnBrk="1" hangingPunct="1">
              <a:spcBef>
                <a:spcPct val="20000"/>
              </a:spcBef>
              <a:buFontTx/>
              <a:buChar char="•"/>
            </a:pPr>
            <a:r>
              <a:rPr lang="es-PR" sz="2200" u="sng" dirty="0" smtClean="0">
                <a:latin typeface="+mn-lt"/>
              </a:rPr>
              <a:t>BSL-3</a:t>
            </a:r>
            <a:r>
              <a:rPr lang="es-PR" sz="2200" dirty="0" smtClean="0">
                <a:latin typeface="+mn-lt"/>
              </a:rPr>
              <a:t>: apropiado para trabajar con agentes infecciosos que causan serias enfermedades o la muerte. </a:t>
            </a:r>
          </a:p>
          <a:p>
            <a:pPr eaLnBrk="1" hangingPunct="1">
              <a:spcBef>
                <a:spcPct val="20000"/>
              </a:spcBef>
              <a:buFontTx/>
              <a:buChar char="•"/>
            </a:pPr>
            <a:r>
              <a:rPr lang="es-PR" sz="2600" dirty="0" smtClean="0">
                <a:latin typeface="+mn-lt"/>
              </a:rPr>
              <a:t>Información reciente sobre seguridad se encuentra disponible de parte de OSHA y se puede acceder por internet.  </a:t>
            </a:r>
            <a:r>
              <a:rPr lang="es-PR" sz="2600" dirty="0" smtClean="0">
                <a:latin typeface="+mn-lt"/>
                <a:hlinkClick r:id="rId3"/>
              </a:rPr>
              <a:t>www.osha.gov</a:t>
            </a:r>
            <a:endParaRPr lang="es-PR" sz="2600" dirty="0">
              <a:latin typeface="+mn-lt"/>
            </a:endParaRPr>
          </a:p>
        </p:txBody>
      </p:sp>
    </p:spTree>
    <p:extLst>
      <p:ext uri="{BB962C8B-B14F-4D97-AF65-F5344CB8AC3E}">
        <p14:creationId xmlns:p14="http://schemas.microsoft.com/office/powerpoint/2010/main" val="3930244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a:bodyPr>
          <a:lstStyle/>
          <a:p>
            <a:pPr eaLnBrk="1" hangingPunct="1"/>
            <a:r>
              <a:rPr lang="en-US" sz="3600" b="1" dirty="0" err="1" smtClean="0"/>
              <a:t>Contenido</a:t>
            </a:r>
            <a:endParaRPr lang="en-US" sz="3600" b="1" dirty="0" smtClean="0"/>
          </a:p>
        </p:txBody>
      </p:sp>
      <p:sp>
        <p:nvSpPr>
          <p:cNvPr id="76803" name="Rectangle 4"/>
          <p:cNvSpPr>
            <a:spLocks noGrp="1" noChangeArrowheads="1"/>
          </p:cNvSpPr>
          <p:nvPr>
            <p:ph type="body" idx="1"/>
          </p:nvPr>
        </p:nvSpPr>
        <p:spPr>
          <a:xfrm>
            <a:off x="1447800" y="1828800"/>
            <a:ext cx="8229600" cy="4343400"/>
          </a:xfrm>
        </p:spPr>
        <p:txBody>
          <a:bodyPr>
            <a:normAutofit/>
          </a:bodyPr>
          <a:lstStyle/>
          <a:p>
            <a:pPr>
              <a:lnSpc>
                <a:spcPct val="90000"/>
              </a:lnSpc>
            </a:pPr>
            <a:r>
              <a:rPr lang="en-US" sz="2800" dirty="0" err="1" smtClean="0"/>
              <a:t>Conciencia</a:t>
            </a:r>
            <a:r>
              <a:rPr lang="en-US" sz="2800" dirty="0" smtClean="0"/>
              <a:t> </a:t>
            </a:r>
            <a:r>
              <a:rPr lang="en-US" sz="2800" dirty="0" err="1"/>
              <a:t>colectiva</a:t>
            </a:r>
            <a:r>
              <a:rPr lang="en-US" sz="2800" dirty="0"/>
              <a:t> </a:t>
            </a:r>
            <a:r>
              <a:rPr lang="en-US" sz="2800" dirty="0" err="1"/>
              <a:t>sobre</a:t>
            </a:r>
            <a:r>
              <a:rPr lang="en-US" sz="2800" dirty="0"/>
              <a:t> Seguridad</a:t>
            </a:r>
          </a:p>
          <a:p>
            <a:pPr>
              <a:lnSpc>
                <a:spcPct val="90000"/>
              </a:lnSpc>
            </a:pPr>
            <a:r>
              <a:rPr lang="en-US" sz="2800" dirty="0"/>
              <a:t>Seguridad en </a:t>
            </a:r>
            <a:r>
              <a:rPr lang="en-US" sz="2800" dirty="0" err="1"/>
              <a:t>Reacciones</a:t>
            </a:r>
            <a:r>
              <a:rPr lang="en-US" sz="2800" dirty="0"/>
              <a:t> </a:t>
            </a:r>
            <a:r>
              <a:rPr lang="en-US" sz="2800" dirty="0" err="1"/>
              <a:t>Químicas</a:t>
            </a:r>
            <a:endParaRPr lang="en-US" sz="2800" dirty="0"/>
          </a:p>
          <a:p>
            <a:pPr>
              <a:lnSpc>
                <a:spcPct val="90000"/>
              </a:lnSpc>
            </a:pPr>
            <a:r>
              <a:rPr lang="en-US" sz="2800" dirty="0"/>
              <a:t>Seguridad en los Gases </a:t>
            </a:r>
          </a:p>
          <a:p>
            <a:pPr eaLnBrk="1" hangingPunct="1">
              <a:lnSpc>
                <a:spcPct val="90000"/>
              </a:lnSpc>
            </a:pPr>
            <a:r>
              <a:rPr lang="en-US" sz="2800" dirty="0" smtClean="0"/>
              <a:t>Seguridad </a:t>
            </a:r>
            <a:r>
              <a:rPr lang="en-US" sz="2800" dirty="0" err="1" smtClean="0"/>
              <a:t>Biológica</a:t>
            </a:r>
            <a:endParaRPr lang="en-US" sz="2800" dirty="0" smtClean="0"/>
          </a:p>
          <a:p>
            <a:pPr eaLnBrk="1" hangingPunct="1">
              <a:lnSpc>
                <a:spcPct val="90000"/>
              </a:lnSpc>
            </a:pPr>
            <a:r>
              <a:rPr lang="en-US" sz="2800" dirty="0" smtClean="0">
                <a:solidFill>
                  <a:srgbClr val="0070C0"/>
                </a:solidFill>
              </a:rPr>
              <a:t>Seguridad en los Nanomateriales</a:t>
            </a:r>
            <a:endParaRPr lang="en-US" sz="2800" dirty="0" smtClean="0"/>
          </a:p>
          <a:p>
            <a:pPr>
              <a:lnSpc>
                <a:spcPct val="90000"/>
              </a:lnSpc>
            </a:pPr>
            <a:r>
              <a:rPr lang="en-US" sz="2800" dirty="0"/>
              <a:t>Seguridad en el Area de </a:t>
            </a:r>
            <a:r>
              <a:rPr lang="en-US" sz="2800" dirty="0" err="1"/>
              <a:t>Energía</a:t>
            </a:r>
            <a:endParaRPr lang="en-US" sz="2800" dirty="0"/>
          </a:p>
          <a:p>
            <a:pPr>
              <a:lnSpc>
                <a:spcPct val="90000"/>
              </a:lnSpc>
            </a:pPr>
            <a:r>
              <a:rPr lang="en-US" sz="2800" dirty="0" err="1"/>
              <a:t>Preocupaciones</a:t>
            </a:r>
            <a:r>
              <a:rPr lang="en-US" sz="2800" dirty="0"/>
              <a:t> </a:t>
            </a:r>
            <a:r>
              <a:rPr lang="en-US" sz="2800" dirty="0" err="1"/>
              <a:t>sobre</a:t>
            </a:r>
            <a:r>
              <a:rPr lang="en-US" sz="2800" dirty="0"/>
              <a:t> el </a:t>
            </a:r>
            <a:r>
              <a:rPr lang="en-US" sz="2800" dirty="0" err="1"/>
              <a:t>Ambiente</a:t>
            </a:r>
            <a:r>
              <a:rPr lang="en-US" sz="2800" dirty="0"/>
              <a:t> </a:t>
            </a:r>
          </a:p>
        </p:txBody>
      </p:sp>
    </p:spTree>
    <p:extLst>
      <p:ext uri="{BB962C8B-B14F-4D97-AF65-F5344CB8AC3E}">
        <p14:creationId xmlns:p14="http://schemas.microsoft.com/office/powerpoint/2010/main" val="180844460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sz="3600" b="1" dirty="0" smtClean="0"/>
              <a:t>Seguridad en los Nanomateriales</a:t>
            </a:r>
          </a:p>
        </p:txBody>
      </p:sp>
      <p:sp>
        <p:nvSpPr>
          <p:cNvPr id="77827" name="Rectangle 3"/>
          <p:cNvSpPr>
            <a:spLocks noGrp="1" noChangeArrowheads="1"/>
          </p:cNvSpPr>
          <p:nvPr>
            <p:ph type="body" idx="1"/>
          </p:nvPr>
        </p:nvSpPr>
        <p:spPr>
          <a:xfrm>
            <a:off x="423863" y="1371600"/>
            <a:ext cx="8229600" cy="5029200"/>
          </a:xfrm>
        </p:spPr>
        <p:txBody>
          <a:bodyPr>
            <a:normAutofit fontScale="92500" lnSpcReduction="20000"/>
          </a:bodyPr>
          <a:lstStyle/>
          <a:p>
            <a:pPr lvl="1" eaLnBrk="1" hangingPunct="1"/>
            <a:r>
              <a:rPr lang="es-PR" sz="2200" dirty="0" smtClean="0"/>
              <a:t>Nanotecnología es un campo emergente.  Por lo tanto, todavía hay mucha incertidumbre sobre las propiedades únicas de nanomateriales recién manufacturados (que pueden ser utilizados en un futuro comercialmente o en el laboratorio).  Estas nanopartículas por lo tanto presentan un riesgo de seguridad ocupacional. </a:t>
            </a:r>
          </a:p>
          <a:p>
            <a:pPr lvl="1" eaLnBrk="1" hangingPunct="1"/>
            <a:endParaRPr lang="es-PR" sz="2200" dirty="0" smtClean="0"/>
          </a:p>
          <a:p>
            <a:pPr lvl="1" eaLnBrk="1" hangingPunct="1"/>
            <a:r>
              <a:rPr lang="es-PR" sz="2200" dirty="0" smtClean="0"/>
              <a:t>La Administración de Alimentos y Drogas (“</a:t>
            </a:r>
            <a:r>
              <a:rPr lang="es-PR" sz="2200" dirty="0" err="1" smtClean="0"/>
              <a:t>Food</a:t>
            </a:r>
            <a:r>
              <a:rPr lang="es-PR" sz="2200" dirty="0" smtClean="0"/>
              <a:t> &amp; </a:t>
            </a:r>
            <a:r>
              <a:rPr lang="es-PR" sz="2200" dirty="0" err="1" smtClean="0"/>
              <a:t>Drug</a:t>
            </a:r>
            <a:r>
              <a:rPr lang="es-PR" sz="2200" dirty="0" smtClean="0"/>
              <a:t> </a:t>
            </a:r>
            <a:r>
              <a:rPr lang="es-PR" sz="2200" dirty="0" err="1" smtClean="0"/>
              <a:t>Administration</a:t>
            </a:r>
            <a:r>
              <a:rPr lang="es-PR" sz="2200" dirty="0" smtClean="0"/>
              <a:t>”) aún tiene que determinar si los nanomateriales deben ser tratados diferente a sus contrapartes en escala macro.</a:t>
            </a:r>
          </a:p>
          <a:p>
            <a:pPr lvl="1" eaLnBrk="1" hangingPunct="1"/>
            <a:endParaRPr lang="es-PR" sz="2200" dirty="0" smtClean="0"/>
          </a:p>
          <a:p>
            <a:pPr lvl="1" eaLnBrk="1" hangingPunct="1"/>
            <a:r>
              <a:rPr lang="es-PR" sz="2200" dirty="0" smtClean="0"/>
              <a:t>Nanomateriales tienen propiedades diferentes que los materiales a escala macro, sin embargo los MSDS se escriben como si estos materiales tuviesen propiedades a escala macro.</a:t>
            </a:r>
          </a:p>
          <a:p>
            <a:pPr lvl="1" eaLnBrk="1" hangingPunct="1"/>
            <a:endParaRPr lang="es-PR" sz="2200" dirty="0" smtClean="0"/>
          </a:p>
          <a:p>
            <a:pPr lvl="1" eaLnBrk="1" hangingPunct="1"/>
            <a:r>
              <a:rPr lang="es-PR" sz="2200" dirty="0" smtClean="0"/>
              <a:t>En estos momentos un reglamento claro y conciso para seguridad en los nanomateriales están siendo desarrolladas por las agencias gubernamentales.</a:t>
            </a:r>
          </a:p>
        </p:txBody>
      </p:sp>
    </p:spTree>
    <p:extLst>
      <p:ext uri="{BB962C8B-B14F-4D97-AF65-F5344CB8AC3E}">
        <p14:creationId xmlns:p14="http://schemas.microsoft.com/office/powerpoint/2010/main" val="24800565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78851" name="Rectangle 3"/>
          <p:cNvSpPr>
            <a:spLocks noGrp="1" noChangeArrowheads="1"/>
          </p:cNvSpPr>
          <p:nvPr>
            <p:ph type="body" idx="1"/>
          </p:nvPr>
        </p:nvSpPr>
        <p:spPr>
          <a:xfrm>
            <a:off x="152400" y="1784350"/>
            <a:ext cx="8229600" cy="3657600"/>
          </a:xfrm>
        </p:spPr>
        <p:txBody>
          <a:bodyPr>
            <a:normAutofit fontScale="92500"/>
          </a:bodyPr>
          <a:lstStyle/>
          <a:p>
            <a:pPr lvl="1" eaLnBrk="1" hangingPunct="1">
              <a:buFontTx/>
              <a:buNone/>
            </a:pPr>
            <a:r>
              <a:rPr lang="es-PR" altLang="zh-CN" sz="2400" dirty="0" smtClean="0">
                <a:ea typeface="宋体" pitchFamily="2" charset="-122"/>
              </a:rPr>
              <a:t>     El gobierno de E.U. en un esfuerzo conjunto con el Departamento de Salud y Servicios Humanos, El Centro de Control y Prevención de Enfermedades (CDC) y el Instituto Nacional de Salud y Seguridad Ocupacional han publicado una serie de guías y procedimientos para los nanomateriales.  Estas notas se encuentran en una sección en este documento.</a:t>
            </a:r>
          </a:p>
          <a:p>
            <a:pPr lvl="1" eaLnBrk="1" hangingPunct="1">
              <a:buFontTx/>
              <a:buNone/>
            </a:pPr>
            <a:endParaRPr lang="es-PR" altLang="zh-CN" sz="2400" dirty="0" smtClean="0">
              <a:ea typeface="宋体" pitchFamily="2" charset="-122"/>
            </a:endParaRPr>
          </a:p>
          <a:p>
            <a:pPr lvl="1" eaLnBrk="1" hangingPunct="1">
              <a:buFontTx/>
              <a:buNone/>
            </a:pPr>
            <a:r>
              <a:rPr lang="es-PR" altLang="zh-CN" sz="2400" dirty="0" smtClean="0">
                <a:ea typeface="宋体" pitchFamily="2" charset="-122"/>
              </a:rPr>
              <a:t> </a:t>
            </a:r>
            <a:r>
              <a:rPr lang="es-PR" sz="2400" b="1" dirty="0" err="1" smtClean="0"/>
              <a:t>Approaches</a:t>
            </a:r>
            <a:r>
              <a:rPr lang="es-PR" sz="2400" b="1" dirty="0" smtClean="0"/>
              <a:t> </a:t>
            </a:r>
            <a:r>
              <a:rPr lang="es-PR" sz="2400" b="1" dirty="0" err="1" smtClean="0"/>
              <a:t>to</a:t>
            </a:r>
            <a:r>
              <a:rPr lang="es-PR" sz="2400" b="1" dirty="0" smtClean="0"/>
              <a:t> </a:t>
            </a:r>
            <a:r>
              <a:rPr lang="es-PR" sz="2400" b="1" dirty="0" err="1" smtClean="0"/>
              <a:t>Safe</a:t>
            </a:r>
            <a:r>
              <a:rPr lang="es-PR" sz="2400" b="1" dirty="0" smtClean="0"/>
              <a:t> </a:t>
            </a:r>
            <a:r>
              <a:rPr lang="es-PR" sz="2400" b="1" dirty="0" err="1" smtClean="0"/>
              <a:t>Nanotechnology</a:t>
            </a:r>
            <a:r>
              <a:rPr lang="es-PR" sz="2400" b="1" dirty="0" smtClean="0"/>
              <a:t>: </a:t>
            </a:r>
            <a:r>
              <a:rPr lang="es-PR" sz="2400" b="1" dirty="0" err="1" smtClean="0"/>
              <a:t>Managing</a:t>
            </a:r>
            <a:r>
              <a:rPr lang="es-PR" sz="2400" b="1" dirty="0" smtClean="0"/>
              <a:t> </a:t>
            </a:r>
            <a:r>
              <a:rPr lang="es-PR" sz="2400" b="1" dirty="0" err="1" smtClean="0"/>
              <a:t>the</a:t>
            </a:r>
            <a:r>
              <a:rPr lang="es-PR" sz="2400" b="1" dirty="0" smtClean="0"/>
              <a:t> </a:t>
            </a:r>
            <a:r>
              <a:rPr lang="es-PR" sz="2400" b="1" dirty="0" err="1" smtClean="0"/>
              <a:t>Health</a:t>
            </a:r>
            <a:r>
              <a:rPr lang="es-PR" sz="2400" b="1" dirty="0" smtClean="0"/>
              <a:t> and Safety </a:t>
            </a:r>
            <a:r>
              <a:rPr lang="es-PR" sz="2400" b="1" dirty="0" err="1" smtClean="0"/>
              <a:t>Concerns</a:t>
            </a:r>
            <a:r>
              <a:rPr lang="es-PR" sz="2400" b="1" dirty="0" smtClean="0"/>
              <a:t> </a:t>
            </a:r>
            <a:r>
              <a:rPr lang="es-PR" sz="2400" b="1" dirty="0" err="1" smtClean="0"/>
              <a:t>Associated</a:t>
            </a:r>
            <a:r>
              <a:rPr lang="es-PR" sz="2400" b="1" dirty="0" smtClean="0"/>
              <a:t> </a:t>
            </a:r>
            <a:r>
              <a:rPr lang="es-PR" sz="2400" b="1" dirty="0" err="1" smtClean="0"/>
              <a:t>with</a:t>
            </a:r>
            <a:r>
              <a:rPr lang="es-PR" sz="2400" b="1" dirty="0" smtClean="0"/>
              <a:t> </a:t>
            </a:r>
            <a:r>
              <a:rPr lang="es-PR" sz="2400" b="1" dirty="0" err="1" smtClean="0"/>
              <a:t>Engineered</a:t>
            </a:r>
            <a:r>
              <a:rPr lang="es-PR" sz="2400" b="1" dirty="0" smtClean="0"/>
              <a:t> </a:t>
            </a:r>
            <a:r>
              <a:rPr lang="es-PR" sz="2400" b="1" dirty="0" err="1" smtClean="0"/>
              <a:t>Nanomaterials</a:t>
            </a:r>
            <a:endParaRPr lang="es-PR" sz="2400" b="1" dirty="0" smtClean="0"/>
          </a:p>
          <a:p>
            <a:pPr lvl="1" algn="ctr" eaLnBrk="1" hangingPunct="1">
              <a:buFontTx/>
              <a:buNone/>
            </a:pPr>
            <a:r>
              <a:rPr lang="en-US" altLang="zh-CN" sz="2400" dirty="0" smtClean="0">
                <a:solidFill>
                  <a:srgbClr val="00B0F0"/>
                </a:solidFill>
                <a:ea typeface="宋体" pitchFamily="2" charset="-122"/>
                <a:hlinkClick r:id="rId3"/>
              </a:rPr>
              <a:t>http://www.cdc.gov/niosh/docs/2009-125/</a:t>
            </a:r>
            <a:endParaRPr lang="en-US" altLang="zh-CN" sz="2400" dirty="0" smtClean="0">
              <a:solidFill>
                <a:srgbClr val="00B0F0"/>
              </a:solidFill>
              <a:ea typeface="宋体" pitchFamily="2" charset="-122"/>
            </a:endParaRPr>
          </a:p>
          <a:p>
            <a:pPr lvl="1" eaLnBrk="1" hangingPunct="1">
              <a:buFontTx/>
              <a:buNone/>
            </a:pPr>
            <a:endParaRPr lang="en-US" altLang="zh-CN" sz="2400" dirty="0" smtClean="0">
              <a:ea typeface="宋体" pitchFamily="2" charset="-122"/>
            </a:endParaRPr>
          </a:p>
        </p:txBody>
      </p:sp>
    </p:spTree>
    <p:extLst>
      <p:ext uri="{BB962C8B-B14F-4D97-AF65-F5344CB8AC3E}">
        <p14:creationId xmlns:p14="http://schemas.microsoft.com/office/powerpoint/2010/main" val="27345991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79875" name="Rectangle 3"/>
          <p:cNvSpPr>
            <a:spLocks noGrp="1" noChangeArrowheads="1"/>
          </p:cNvSpPr>
          <p:nvPr>
            <p:ph type="body" idx="1"/>
          </p:nvPr>
        </p:nvSpPr>
        <p:spPr>
          <a:xfrm>
            <a:off x="396875" y="1784350"/>
            <a:ext cx="8229600" cy="3657600"/>
          </a:xfrm>
        </p:spPr>
        <p:txBody>
          <a:bodyPr/>
          <a:lstStyle/>
          <a:p>
            <a:pPr lvl="1" eaLnBrk="1" hangingPunct="1">
              <a:buFontTx/>
              <a:buNone/>
            </a:pPr>
            <a:r>
              <a:rPr lang="en-US" altLang="zh-CN" sz="2400" dirty="0" smtClean="0">
                <a:ea typeface="宋体" pitchFamily="2" charset="-122"/>
              </a:rPr>
              <a:t>    </a:t>
            </a:r>
            <a:r>
              <a:rPr lang="en-US" altLang="zh-CN" sz="2400" dirty="0" err="1" smtClean="0">
                <a:ea typeface="宋体" pitchFamily="2" charset="-122"/>
              </a:rPr>
              <a:t>Una</a:t>
            </a:r>
            <a:r>
              <a:rPr lang="en-US" altLang="zh-CN" sz="2400" dirty="0" smtClean="0">
                <a:ea typeface="宋体" pitchFamily="2" charset="-122"/>
              </a:rPr>
              <a:t> </a:t>
            </a:r>
            <a:r>
              <a:rPr lang="en-US" altLang="zh-CN" sz="2400" dirty="0" err="1" smtClean="0">
                <a:ea typeface="宋体" pitchFamily="2" charset="-122"/>
              </a:rPr>
              <a:t>referencia</a:t>
            </a:r>
            <a:r>
              <a:rPr lang="en-US" altLang="zh-CN" sz="2400" dirty="0" smtClean="0">
                <a:ea typeface="宋体" pitchFamily="2" charset="-122"/>
              </a:rPr>
              <a:t> </a:t>
            </a:r>
            <a:r>
              <a:rPr lang="en-US" altLang="zh-CN" sz="2400" dirty="0" err="1" smtClean="0">
                <a:ea typeface="宋体" pitchFamily="2" charset="-122"/>
              </a:rPr>
              <a:t>adicional</a:t>
            </a:r>
            <a:r>
              <a:rPr lang="en-US" altLang="zh-CN" sz="2400" dirty="0" smtClean="0">
                <a:ea typeface="宋体" pitchFamily="2" charset="-122"/>
              </a:rPr>
              <a:t> se </a:t>
            </a:r>
            <a:r>
              <a:rPr lang="en-US" altLang="zh-CN" sz="2400" dirty="0" err="1" smtClean="0">
                <a:ea typeface="宋体" pitchFamily="2" charset="-122"/>
              </a:rPr>
              <a:t>encuentra</a:t>
            </a:r>
            <a:r>
              <a:rPr lang="en-US" altLang="zh-CN" sz="2400" dirty="0" smtClean="0">
                <a:ea typeface="宋体" pitchFamily="2" charset="-122"/>
              </a:rPr>
              <a:t> </a:t>
            </a:r>
            <a:r>
              <a:rPr lang="en-US" altLang="zh-CN" sz="2400" dirty="0" err="1" smtClean="0">
                <a:ea typeface="宋体" pitchFamily="2" charset="-122"/>
              </a:rPr>
              <a:t>disponible</a:t>
            </a:r>
            <a:r>
              <a:rPr lang="en-US" altLang="zh-CN" sz="2400" dirty="0" smtClean="0">
                <a:ea typeface="宋体" pitchFamily="2" charset="-122"/>
              </a:rPr>
              <a:t> de la </a:t>
            </a:r>
            <a:r>
              <a:rPr lang="en-US" altLang="zh-CN" sz="2400" dirty="0" err="1" smtClean="0">
                <a:ea typeface="宋体" pitchFamily="2" charset="-122"/>
              </a:rPr>
              <a:t>Agencia</a:t>
            </a:r>
            <a:r>
              <a:rPr lang="en-US" altLang="zh-CN" sz="2400" dirty="0" smtClean="0">
                <a:ea typeface="宋体" pitchFamily="2" charset="-122"/>
              </a:rPr>
              <a:t> </a:t>
            </a:r>
            <a:r>
              <a:rPr lang="en-US" altLang="zh-CN" sz="2400" dirty="0" err="1" smtClean="0">
                <a:ea typeface="宋体" pitchFamily="2" charset="-122"/>
              </a:rPr>
              <a:t>Europea</a:t>
            </a:r>
            <a:r>
              <a:rPr lang="en-US" altLang="zh-CN" sz="2400" dirty="0" smtClean="0">
                <a:ea typeface="宋体" pitchFamily="2" charset="-122"/>
              </a:rPr>
              <a:t> para la Seguridad y </a:t>
            </a:r>
            <a:r>
              <a:rPr lang="en-US" altLang="zh-CN" sz="2400" dirty="0" err="1" smtClean="0">
                <a:ea typeface="宋体" pitchFamily="2" charset="-122"/>
              </a:rPr>
              <a:t>Salud</a:t>
            </a:r>
            <a:r>
              <a:rPr lang="en-US" altLang="zh-CN" sz="2400" dirty="0" smtClean="0">
                <a:ea typeface="宋体" pitchFamily="2" charset="-122"/>
              </a:rPr>
              <a:t> en el </a:t>
            </a:r>
            <a:r>
              <a:rPr lang="en-US" altLang="zh-CN" sz="2400" dirty="0" err="1" smtClean="0">
                <a:ea typeface="宋体" pitchFamily="2" charset="-122"/>
              </a:rPr>
              <a:t>Trabajo</a:t>
            </a:r>
            <a:r>
              <a:rPr lang="en-US" altLang="zh-CN" sz="2400" dirty="0" smtClean="0">
                <a:ea typeface="宋体" pitchFamily="2" charset="-122"/>
              </a:rPr>
              <a:t>:</a:t>
            </a:r>
          </a:p>
          <a:p>
            <a:pPr lvl="1" eaLnBrk="1" hangingPunct="1">
              <a:buFontTx/>
              <a:buNone/>
            </a:pPr>
            <a:endParaRPr lang="en-US" altLang="zh-CN" sz="2400" dirty="0" smtClean="0">
              <a:ea typeface="宋体" pitchFamily="2" charset="-122"/>
            </a:endParaRPr>
          </a:p>
        </p:txBody>
      </p:sp>
      <p:sp>
        <p:nvSpPr>
          <p:cNvPr id="79876" name="Rectangle 5"/>
          <p:cNvSpPr>
            <a:spLocks noChangeArrowheads="1"/>
          </p:cNvSpPr>
          <p:nvPr/>
        </p:nvSpPr>
        <p:spPr bwMode="auto">
          <a:xfrm>
            <a:off x="1206500" y="2854325"/>
            <a:ext cx="5651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b="1" dirty="0"/>
              <a:t>Workplace exposure to nanoparticles</a:t>
            </a:r>
          </a:p>
        </p:txBody>
      </p:sp>
      <p:sp>
        <p:nvSpPr>
          <p:cNvPr id="79877" name="Rectangle 6"/>
          <p:cNvSpPr>
            <a:spLocks noChangeArrowheads="1"/>
          </p:cNvSpPr>
          <p:nvPr/>
        </p:nvSpPr>
        <p:spPr bwMode="auto">
          <a:xfrm>
            <a:off x="1066800" y="3581400"/>
            <a:ext cx="71024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dirty="0">
                <a:solidFill>
                  <a:srgbClr val="00B0F0"/>
                </a:solidFill>
                <a:hlinkClick r:id="rId3"/>
              </a:rPr>
              <a:t>http://osha.europa.eu/en/publications/literature_reviews/workplace_exposure_to_nanoparticles</a:t>
            </a:r>
            <a:endParaRPr lang="en-US" dirty="0">
              <a:solidFill>
                <a:srgbClr val="00B0F0"/>
              </a:solidFill>
            </a:endParaRPr>
          </a:p>
        </p:txBody>
      </p:sp>
    </p:spTree>
    <p:extLst>
      <p:ext uri="{BB962C8B-B14F-4D97-AF65-F5344CB8AC3E}">
        <p14:creationId xmlns:p14="http://schemas.microsoft.com/office/powerpoint/2010/main" val="413900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normAutofit/>
          </a:bodyPr>
          <a:lstStyle/>
          <a:p>
            <a:pPr eaLnBrk="1" hangingPunct="1"/>
            <a:r>
              <a:rPr lang="en-US" sz="3600" b="1" dirty="0" err="1" smtClean="0"/>
              <a:t>Contenido</a:t>
            </a:r>
            <a:endParaRPr lang="en-US" sz="3600" b="1" dirty="0" smtClean="0"/>
          </a:p>
        </p:txBody>
      </p:sp>
      <p:sp>
        <p:nvSpPr>
          <p:cNvPr id="53251" name="Rectangle 4"/>
          <p:cNvSpPr>
            <a:spLocks noGrp="1" noChangeArrowheads="1"/>
          </p:cNvSpPr>
          <p:nvPr>
            <p:ph type="body" idx="1"/>
          </p:nvPr>
        </p:nvSpPr>
        <p:spPr>
          <a:xfrm>
            <a:off x="1219200" y="1600200"/>
            <a:ext cx="8229600" cy="4343400"/>
          </a:xfrm>
        </p:spPr>
        <p:txBody>
          <a:bodyPr>
            <a:normAutofit/>
          </a:bodyPr>
          <a:lstStyle/>
          <a:p>
            <a:pPr eaLnBrk="1" hangingPunct="1">
              <a:lnSpc>
                <a:spcPct val="90000"/>
              </a:lnSpc>
            </a:pPr>
            <a:r>
              <a:rPr lang="es-PR" sz="2800" dirty="0" smtClean="0"/>
              <a:t>Conciencia colectiva sobre Seguridad</a:t>
            </a:r>
          </a:p>
          <a:p>
            <a:pPr eaLnBrk="1" hangingPunct="1">
              <a:lnSpc>
                <a:spcPct val="90000"/>
              </a:lnSpc>
            </a:pPr>
            <a:r>
              <a:rPr lang="es-PR" sz="2800" dirty="0" smtClean="0"/>
              <a:t>Seguridad en Reacciones Químicas</a:t>
            </a:r>
          </a:p>
          <a:p>
            <a:pPr eaLnBrk="1" hangingPunct="1">
              <a:lnSpc>
                <a:spcPct val="90000"/>
              </a:lnSpc>
            </a:pPr>
            <a:r>
              <a:rPr lang="es-PR" sz="2800" dirty="0" smtClean="0">
                <a:solidFill>
                  <a:srgbClr val="0070C0"/>
                </a:solidFill>
              </a:rPr>
              <a:t>Seguridad en el uso de Gases</a:t>
            </a:r>
          </a:p>
          <a:p>
            <a:pPr>
              <a:lnSpc>
                <a:spcPct val="90000"/>
              </a:lnSpc>
            </a:pPr>
            <a:r>
              <a:rPr lang="es-PR" sz="2800" dirty="0" smtClean="0"/>
              <a:t>Seguridad Biológica</a:t>
            </a:r>
          </a:p>
          <a:p>
            <a:pPr>
              <a:lnSpc>
                <a:spcPct val="90000"/>
              </a:lnSpc>
            </a:pPr>
            <a:r>
              <a:rPr lang="es-PR" sz="2800" dirty="0" smtClean="0"/>
              <a:t>Seguridad en los Nanomateriales</a:t>
            </a:r>
          </a:p>
          <a:p>
            <a:pPr>
              <a:lnSpc>
                <a:spcPct val="90000"/>
              </a:lnSpc>
            </a:pPr>
            <a:r>
              <a:rPr lang="es-PR" sz="2800" dirty="0" smtClean="0"/>
              <a:t>Seguridad en el </a:t>
            </a:r>
            <a:r>
              <a:rPr lang="es-PR" sz="2800" dirty="0"/>
              <a:t>Á</a:t>
            </a:r>
            <a:r>
              <a:rPr lang="es-PR" sz="2800" dirty="0" smtClean="0"/>
              <a:t>rea de Energía</a:t>
            </a:r>
          </a:p>
          <a:p>
            <a:pPr>
              <a:lnSpc>
                <a:spcPct val="90000"/>
              </a:lnSpc>
            </a:pPr>
            <a:r>
              <a:rPr lang="es-PR" sz="2800" dirty="0" smtClean="0"/>
              <a:t>Preocupaciones sobre el Ambiente </a:t>
            </a:r>
          </a:p>
        </p:txBody>
      </p:sp>
    </p:spTree>
    <p:extLst>
      <p:ext uri="{BB962C8B-B14F-4D97-AF65-F5344CB8AC3E}">
        <p14:creationId xmlns:p14="http://schemas.microsoft.com/office/powerpoint/2010/main" val="7165003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80899" name="Rectangle 3"/>
          <p:cNvSpPr>
            <a:spLocks noGrp="1" noChangeArrowheads="1"/>
          </p:cNvSpPr>
          <p:nvPr>
            <p:ph type="body" idx="1"/>
          </p:nvPr>
        </p:nvSpPr>
        <p:spPr>
          <a:xfrm>
            <a:off x="449263" y="1265238"/>
            <a:ext cx="8229600" cy="4983162"/>
          </a:xfrm>
        </p:spPr>
        <p:txBody>
          <a:bodyPr>
            <a:normAutofit fontScale="92500" lnSpcReduction="10000"/>
          </a:bodyPr>
          <a:lstStyle/>
          <a:p>
            <a:pPr lvl="1" eaLnBrk="1" hangingPunct="1"/>
            <a:r>
              <a:rPr lang="es-PR" dirty="0" smtClean="0"/>
              <a:t>Práctica en el Trabajo</a:t>
            </a:r>
          </a:p>
          <a:p>
            <a:pPr lvl="2" eaLnBrk="1" hangingPunct="1"/>
            <a:r>
              <a:rPr lang="es-PR" dirty="0" smtClean="0"/>
              <a:t>Debido a que los nanomateriales son nuevos, normas en relación al manejo todavía deben ser completadas.</a:t>
            </a:r>
          </a:p>
          <a:p>
            <a:pPr lvl="2" eaLnBrk="1" hangingPunct="1"/>
            <a:endParaRPr lang="es-PR" dirty="0" smtClean="0"/>
          </a:p>
          <a:p>
            <a:pPr lvl="2" eaLnBrk="1" hangingPunct="1"/>
            <a:r>
              <a:rPr lang="es-PR" dirty="0" smtClean="0"/>
              <a:t>Reglas y políticas están bajo desarrollo para el uso y el tipo de </a:t>
            </a:r>
            <a:r>
              <a:rPr lang="es-PR" dirty="0" err="1" smtClean="0"/>
              <a:t>nanoparticulas</a:t>
            </a:r>
            <a:r>
              <a:rPr lang="es-PR" dirty="0" smtClean="0"/>
              <a:t> en el trabajo.</a:t>
            </a:r>
          </a:p>
          <a:p>
            <a:pPr lvl="2" eaLnBrk="1" hangingPunct="1"/>
            <a:endParaRPr lang="es-PR" dirty="0" smtClean="0"/>
          </a:p>
          <a:p>
            <a:pPr lvl="2" eaLnBrk="1" hangingPunct="1"/>
            <a:r>
              <a:rPr lang="es-PR" dirty="0" smtClean="0"/>
              <a:t>Hay muchas incógnitas sobre exposición a corto y largo plazo que hay que ser examinadas.</a:t>
            </a:r>
          </a:p>
          <a:p>
            <a:pPr lvl="2" eaLnBrk="1" hangingPunct="1"/>
            <a:endParaRPr lang="es-PR" dirty="0" smtClean="0"/>
          </a:p>
          <a:p>
            <a:pPr lvl="2" eaLnBrk="1" hangingPunct="1"/>
            <a:r>
              <a:rPr lang="es-PR" dirty="0" smtClean="0"/>
              <a:t>Hasta que la información no se encuentre disponible, prácticas seguras en el trabajo deben ser utilizadas y aplicadas dependiendo de la información que se encuentre disponible.</a:t>
            </a:r>
          </a:p>
        </p:txBody>
      </p:sp>
    </p:spTree>
    <p:extLst>
      <p:ext uri="{BB962C8B-B14F-4D97-AF65-F5344CB8AC3E}">
        <p14:creationId xmlns:p14="http://schemas.microsoft.com/office/powerpoint/2010/main" val="17382073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457200" y="274638"/>
            <a:ext cx="8229600" cy="1244600"/>
          </a:xfrm>
        </p:spPr>
        <p:txBody>
          <a:bodyPr>
            <a:normAutofit fontScale="90000"/>
          </a:bodyPr>
          <a:lstStyle/>
          <a:p>
            <a:r>
              <a:rPr lang="en-US" sz="4000" b="1" dirty="0" smtClean="0"/>
              <a:t>Seguridad en los Nanomateriales</a:t>
            </a:r>
            <a:r>
              <a:rPr lang="en-US" sz="2400" dirty="0" smtClean="0"/>
              <a:t/>
            </a:r>
            <a:br>
              <a:rPr lang="en-US" sz="2400" dirty="0" smtClean="0"/>
            </a:br>
            <a:r>
              <a:rPr lang="en-US" sz="2400" dirty="0" smtClean="0"/>
              <a:t/>
            </a:r>
            <a:br>
              <a:rPr lang="en-US" sz="2400" dirty="0" smtClean="0"/>
            </a:br>
            <a:r>
              <a:rPr lang="en-US" sz="2400" b="1" u="sng" dirty="0" smtClean="0"/>
              <a:t>EPA: </a:t>
            </a:r>
            <a:r>
              <a:rPr lang="en-US" sz="2400" b="1" u="sng" dirty="0" err="1" smtClean="0"/>
              <a:t>Agencia</a:t>
            </a:r>
            <a:r>
              <a:rPr lang="en-US" sz="2400" b="1" u="sng" dirty="0" smtClean="0"/>
              <a:t> de </a:t>
            </a:r>
            <a:r>
              <a:rPr lang="en-US" sz="2400" b="1" u="sng" dirty="0" err="1" smtClean="0"/>
              <a:t>Protección</a:t>
            </a:r>
            <a:r>
              <a:rPr lang="en-US" sz="2400" b="1" u="sng" dirty="0" smtClean="0"/>
              <a:t> </a:t>
            </a:r>
            <a:r>
              <a:rPr lang="en-US" sz="2400" b="1" u="sng" dirty="0" err="1" smtClean="0"/>
              <a:t>Ambiental</a:t>
            </a:r>
            <a:endParaRPr lang="en-US" sz="2400" b="1" u="sng" dirty="0" smtClean="0"/>
          </a:p>
        </p:txBody>
      </p:sp>
      <p:sp>
        <p:nvSpPr>
          <p:cNvPr id="81923" name="Rectangle 3"/>
          <p:cNvSpPr>
            <a:spLocks noGrp="1" noChangeArrowheads="1"/>
          </p:cNvSpPr>
          <p:nvPr>
            <p:ph type="body" idx="1"/>
          </p:nvPr>
        </p:nvSpPr>
        <p:spPr/>
        <p:txBody>
          <a:bodyPr/>
          <a:lstStyle/>
          <a:p>
            <a:pPr>
              <a:lnSpc>
                <a:spcPct val="90000"/>
              </a:lnSpc>
            </a:pPr>
            <a:r>
              <a:rPr lang="es-PR" sz="2400" dirty="0" smtClean="0"/>
              <a:t>EPA dirige los esfuerzos científicos para entender el riesgo potencial a los humanos, vida silvestre y ecosistemas cuando se encuentren bajo exposición de nanomateriales</a:t>
            </a:r>
            <a:r>
              <a:rPr lang="es-PR" sz="2400" dirty="0"/>
              <a:t>,</a:t>
            </a:r>
            <a:r>
              <a:rPr lang="es-PR" sz="2400" dirty="0" smtClean="0"/>
              <a:t> esos materiales que se producen a nano-escala.  </a:t>
            </a:r>
          </a:p>
          <a:p>
            <a:pPr>
              <a:lnSpc>
                <a:spcPct val="90000"/>
              </a:lnSpc>
            </a:pPr>
            <a:endParaRPr lang="es-PR" sz="2400" dirty="0" smtClean="0"/>
          </a:p>
          <a:p>
            <a:pPr>
              <a:lnSpc>
                <a:spcPct val="90000"/>
              </a:lnSpc>
            </a:pPr>
            <a:r>
              <a:rPr lang="es-PR" sz="2400" dirty="0" smtClean="0"/>
              <a:t>Científicos están estudiando las propiedades únicas de los nanomateriales, determinando los potenciales impactos y desarrollando métodos para evaluar riesgos.</a:t>
            </a:r>
          </a:p>
          <a:p>
            <a:pPr>
              <a:lnSpc>
                <a:spcPct val="90000"/>
              </a:lnSpc>
            </a:pPr>
            <a:endParaRPr lang="es-PR" sz="2400" dirty="0" smtClean="0"/>
          </a:p>
          <a:p>
            <a:pPr>
              <a:lnSpc>
                <a:spcPct val="90000"/>
              </a:lnSpc>
            </a:pPr>
            <a:r>
              <a:rPr lang="es-PR" sz="2400" dirty="0" smtClean="0"/>
              <a:t>También se explora como estos nanomateriales pueden ser utilizados eficientemente para limpiar o recoger contaminantes que se encuentren en la naturaleza.</a:t>
            </a:r>
          </a:p>
          <a:p>
            <a:pPr>
              <a:lnSpc>
                <a:spcPct val="90000"/>
              </a:lnSpc>
            </a:pPr>
            <a:endParaRPr lang="en-US" sz="2800" dirty="0" smtClean="0"/>
          </a:p>
        </p:txBody>
      </p:sp>
      <p:sp>
        <p:nvSpPr>
          <p:cNvPr id="81924" name="TextBox 4"/>
          <p:cNvSpPr txBox="1">
            <a:spLocks noChangeArrowheads="1"/>
          </p:cNvSpPr>
          <p:nvPr/>
        </p:nvSpPr>
        <p:spPr bwMode="auto">
          <a:xfrm>
            <a:off x="3150696" y="6034088"/>
            <a:ext cx="2721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hlinkClick r:id="rId2"/>
              </a:rPr>
              <a:t>www.epa.gov/nanoscience</a:t>
            </a:r>
            <a:endParaRPr lang="en-US" dirty="0">
              <a:latin typeface="Calibri" pitchFamily="34" charset="0"/>
            </a:endParaRPr>
          </a:p>
        </p:txBody>
      </p:sp>
    </p:spTree>
    <p:extLst>
      <p:ext uri="{BB962C8B-B14F-4D97-AF65-F5344CB8AC3E}">
        <p14:creationId xmlns:p14="http://schemas.microsoft.com/office/powerpoint/2010/main" val="2878883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57200" y="274638"/>
            <a:ext cx="8229600" cy="1220787"/>
          </a:xfrm>
        </p:spPr>
        <p:txBody>
          <a:bodyPr>
            <a:normAutofit fontScale="90000"/>
          </a:bodyPr>
          <a:lstStyle/>
          <a:p>
            <a:r>
              <a:rPr lang="en-US" sz="4000" b="1" dirty="0" smtClean="0"/>
              <a:t>Seguridad en los Nanomateriales</a:t>
            </a:r>
            <a:r>
              <a:rPr lang="en-US" sz="3200" b="1" u="sng" dirty="0" smtClean="0"/>
              <a:t/>
            </a:r>
            <a:br>
              <a:rPr lang="en-US" sz="3200" b="1" u="sng" dirty="0" smtClean="0"/>
            </a:br>
            <a:r>
              <a:rPr lang="en-US" sz="2400" b="1" u="sng" dirty="0" smtClean="0"/>
              <a:t/>
            </a:r>
            <a:br>
              <a:rPr lang="en-US" sz="2400" b="1" u="sng" dirty="0" smtClean="0"/>
            </a:br>
            <a:r>
              <a:rPr lang="en-US" sz="2400" b="1" u="sng" dirty="0" smtClean="0"/>
              <a:t>El </a:t>
            </a:r>
            <a:r>
              <a:rPr lang="en-US" sz="2400" b="1" u="sng" dirty="0" err="1" smtClean="0"/>
              <a:t>Enfoque</a:t>
            </a:r>
            <a:r>
              <a:rPr lang="en-US" sz="2400" b="1" u="sng" dirty="0" smtClean="0"/>
              <a:t> de EPA </a:t>
            </a:r>
            <a:r>
              <a:rPr lang="en-US" sz="2400" b="1" u="sng" dirty="0" err="1" smtClean="0"/>
              <a:t>sobre</a:t>
            </a:r>
            <a:r>
              <a:rPr lang="en-US" sz="2400" b="1" u="sng" dirty="0" smtClean="0"/>
              <a:t> la </a:t>
            </a:r>
            <a:r>
              <a:rPr lang="en-US" sz="2400" b="1" u="sng" dirty="0" err="1" smtClean="0"/>
              <a:t>Investigación</a:t>
            </a:r>
            <a:r>
              <a:rPr lang="en-US" sz="2400" b="1" u="sng" dirty="0" smtClean="0"/>
              <a:t> en </a:t>
            </a:r>
            <a:r>
              <a:rPr lang="en-US" sz="2400" b="1" u="sng" dirty="0" err="1" smtClean="0"/>
              <a:t>Nanotecnología</a:t>
            </a:r>
            <a:endParaRPr lang="en-US" sz="2400" b="1" u="sng" dirty="0" smtClean="0"/>
          </a:p>
        </p:txBody>
      </p:sp>
      <p:sp>
        <p:nvSpPr>
          <p:cNvPr id="82947" name="Rectangle 3"/>
          <p:cNvSpPr>
            <a:spLocks noGrp="1" noChangeArrowheads="1"/>
          </p:cNvSpPr>
          <p:nvPr>
            <p:ph type="body" idx="1"/>
          </p:nvPr>
        </p:nvSpPr>
        <p:spPr>
          <a:xfrm>
            <a:off x="457200" y="1722437"/>
            <a:ext cx="8229600" cy="4525963"/>
          </a:xfrm>
        </p:spPr>
        <p:txBody>
          <a:bodyPr/>
          <a:lstStyle/>
          <a:p>
            <a:pPr>
              <a:lnSpc>
                <a:spcPct val="80000"/>
              </a:lnSpc>
            </a:pPr>
            <a:r>
              <a:rPr lang="es-PR" sz="2200" dirty="0" smtClean="0"/>
              <a:t>Identificar fuentes de nanomateriales y cómo deben ser transportados a su destino y cómo la sociedad puede ser expuesta a estos materiales.</a:t>
            </a:r>
          </a:p>
          <a:p>
            <a:pPr>
              <a:lnSpc>
                <a:spcPct val="80000"/>
              </a:lnSpc>
            </a:pPr>
            <a:endParaRPr lang="es-PR" sz="2200" dirty="0" smtClean="0"/>
          </a:p>
          <a:p>
            <a:pPr>
              <a:lnSpc>
                <a:spcPct val="80000"/>
              </a:lnSpc>
            </a:pPr>
            <a:r>
              <a:rPr lang="es-PR" sz="2200" dirty="0" smtClean="0"/>
              <a:t>Entender como la salud humana y efectos ecológicos pueden asistir para desarrollar evaluaciones de riesgos y desarrollo de métodos científicos para ayudar con las evaluaciones de riesgos. </a:t>
            </a:r>
          </a:p>
          <a:p>
            <a:pPr>
              <a:lnSpc>
                <a:spcPct val="80000"/>
              </a:lnSpc>
            </a:pPr>
            <a:endParaRPr lang="es-PR" sz="2200" dirty="0" smtClean="0"/>
          </a:p>
          <a:p>
            <a:pPr>
              <a:lnSpc>
                <a:spcPct val="80000"/>
              </a:lnSpc>
            </a:pPr>
            <a:r>
              <a:rPr lang="es-PR" sz="2200" dirty="0" smtClean="0"/>
              <a:t>Desarrollar evaluaciones de riesgo que puedan ser utilizados durante la toma de decisiones para identificar y evaluar riesgos potenciales sobre los nanomateriales.</a:t>
            </a:r>
          </a:p>
          <a:p>
            <a:pPr>
              <a:lnSpc>
                <a:spcPct val="80000"/>
              </a:lnSpc>
            </a:pPr>
            <a:endParaRPr lang="es-PR" sz="2200" dirty="0" smtClean="0"/>
          </a:p>
          <a:p>
            <a:pPr>
              <a:lnSpc>
                <a:spcPct val="80000"/>
              </a:lnSpc>
            </a:pPr>
            <a:r>
              <a:rPr lang="es-PR" sz="2200" dirty="0" smtClean="0"/>
              <a:t>Prevenir y reducir los riesgos de nanomateriales en el ambiente.</a:t>
            </a:r>
          </a:p>
          <a:p>
            <a:pPr>
              <a:lnSpc>
                <a:spcPct val="80000"/>
              </a:lnSpc>
            </a:pPr>
            <a:endParaRPr lang="en-US" sz="2200" dirty="0" smtClean="0"/>
          </a:p>
        </p:txBody>
      </p:sp>
      <p:sp>
        <p:nvSpPr>
          <p:cNvPr id="82948" name="TextBox 4"/>
          <p:cNvSpPr txBox="1">
            <a:spLocks noChangeArrowheads="1"/>
          </p:cNvSpPr>
          <p:nvPr/>
        </p:nvSpPr>
        <p:spPr bwMode="auto">
          <a:xfrm>
            <a:off x="3124200" y="5791200"/>
            <a:ext cx="2721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hlinkClick r:id="rId2"/>
              </a:rPr>
              <a:t>www.epa.gov/nanoscience</a:t>
            </a:r>
            <a:endParaRPr lang="en-US" dirty="0">
              <a:latin typeface="Calibri" pitchFamily="34" charset="0"/>
            </a:endParaRPr>
          </a:p>
        </p:txBody>
      </p:sp>
    </p:spTree>
    <p:extLst>
      <p:ext uri="{BB962C8B-B14F-4D97-AF65-F5344CB8AC3E}">
        <p14:creationId xmlns:p14="http://schemas.microsoft.com/office/powerpoint/2010/main" val="1661693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idx="4294967295"/>
          </p:nvPr>
        </p:nvSpPr>
        <p:spPr>
          <a:xfrm>
            <a:off x="446088" y="287338"/>
            <a:ext cx="8229600" cy="1143000"/>
          </a:xfrm>
        </p:spPr>
        <p:txBody>
          <a:bodyPr>
            <a:normAutofit fontScale="90000"/>
          </a:bodyPr>
          <a:lstStyle/>
          <a:p>
            <a:r>
              <a:rPr lang="en-US" sz="4000" b="1" dirty="0" smtClean="0"/>
              <a:t>Seguridad en los Nanomateriales</a:t>
            </a:r>
            <a:r>
              <a:rPr lang="en-US" sz="2800" dirty="0" smtClean="0"/>
              <a:t/>
            </a:r>
            <a:br>
              <a:rPr lang="en-US" sz="2800" dirty="0" smtClean="0"/>
            </a:br>
            <a:r>
              <a:rPr lang="en-US" sz="2800" dirty="0" smtClean="0"/>
              <a:t/>
            </a:r>
            <a:br>
              <a:rPr lang="en-US" sz="2800" dirty="0" smtClean="0"/>
            </a:br>
            <a:r>
              <a:rPr lang="en-US" sz="2400" b="1" u="sng" dirty="0" smtClean="0"/>
              <a:t>Los </a:t>
            </a:r>
            <a:r>
              <a:rPr lang="en-US" sz="2400" b="1" u="sng" dirty="0" err="1" smtClean="0"/>
              <a:t>Intereses</a:t>
            </a:r>
            <a:r>
              <a:rPr lang="en-US" sz="2400" b="1" u="sng" dirty="0" smtClean="0"/>
              <a:t> de EPA en la </a:t>
            </a:r>
            <a:r>
              <a:rPr lang="en-US" sz="2400" b="1" u="sng" dirty="0" err="1" smtClean="0"/>
              <a:t>Investigación</a:t>
            </a:r>
            <a:endParaRPr lang="en-US" sz="2400" b="1" u="sng" dirty="0" smtClean="0"/>
          </a:p>
        </p:txBody>
      </p:sp>
      <p:sp>
        <p:nvSpPr>
          <p:cNvPr id="83971" name="TextBox 4"/>
          <p:cNvSpPr txBox="1">
            <a:spLocks noChangeArrowheads="1"/>
          </p:cNvSpPr>
          <p:nvPr/>
        </p:nvSpPr>
        <p:spPr bwMode="auto">
          <a:xfrm>
            <a:off x="533400" y="6275724"/>
            <a:ext cx="2721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hlinkClick r:id="rId2"/>
              </a:rPr>
              <a:t>www.epa.gov/nanoscience</a:t>
            </a:r>
            <a:endParaRPr lang="en-US" dirty="0">
              <a:latin typeface="Calibri" pitchFamily="34" charset="0"/>
            </a:endParaRPr>
          </a:p>
        </p:txBody>
      </p:sp>
      <p:pic>
        <p:nvPicPr>
          <p:cNvPr id="8397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4688" y="1473200"/>
            <a:ext cx="7848600" cy="481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5545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38916" name="Rectangle 3"/>
          <p:cNvSpPr>
            <a:spLocks noGrp="1" noChangeArrowheads="1"/>
          </p:cNvSpPr>
          <p:nvPr>
            <p:ph type="body" idx="1"/>
          </p:nvPr>
        </p:nvSpPr>
        <p:spPr>
          <a:xfrm>
            <a:off x="449263" y="1524000"/>
            <a:ext cx="8229600" cy="4267200"/>
          </a:xfrm>
        </p:spPr>
        <p:txBody>
          <a:bodyPr>
            <a:normAutofit fontScale="92500" lnSpcReduction="10000"/>
          </a:bodyPr>
          <a:lstStyle/>
          <a:p>
            <a:pPr>
              <a:defRPr/>
            </a:pPr>
            <a:r>
              <a:rPr lang="es-PR" sz="2400" dirty="0" smtClean="0"/>
              <a:t>Los nanomateriales pueden potencialmente entrar en el cuerpo a través del sistema respiratorio.</a:t>
            </a:r>
          </a:p>
          <a:p>
            <a:pPr>
              <a:defRPr/>
            </a:pPr>
            <a:endParaRPr lang="es-PR" sz="2400" dirty="0" smtClean="0"/>
          </a:p>
          <a:p>
            <a:pPr>
              <a:defRPr/>
            </a:pPr>
            <a:r>
              <a:rPr lang="es-PR" sz="2400" dirty="0" smtClean="0"/>
              <a:t>Pueden incluso estar en contacto con la piel o ser ingeridas.  Por lo tanto, hay varias formas de exposición disponibles.</a:t>
            </a:r>
          </a:p>
          <a:p>
            <a:pPr lvl="1">
              <a:defRPr/>
            </a:pPr>
            <a:r>
              <a:rPr lang="es-PR" sz="2400" dirty="0" smtClean="0"/>
              <a:t>Estas exposiciones pueden ser de corto a largo plazo.</a:t>
            </a:r>
          </a:p>
          <a:p>
            <a:pPr lvl="1">
              <a:defRPr/>
            </a:pPr>
            <a:endParaRPr lang="es-PR" sz="2400" dirty="0" smtClean="0"/>
          </a:p>
          <a:p>
            <a:pPr lvl="1">
              <a:defRPr/>
            </a:pPr>
            <a:r>
              <a:rPr lang="es-PR" sz="2400" dirty="0" smtClean="0"/>
              <a:t>Resultados basados en estudios en humanos y en animales indican que nanopartículas en el aire pueden ser inhaladas y depositadas en el tracto respiratorio.  Estudios en animales han demostrados que estas nanopartículas también pueden entrar en el torrente sanguíneo y colocarse en diferentes </a:t>
            </a:r>
            <a:r>
              <a:rPr lang="es-PR" sz="2400" dirty="0"/>
              <a:t>ó</a:t>
            </a:r>
            <a:r>
              <a:rPr lang="es-PR" sz="2400" dirty="0" smtClean="0"/>
              <a:t>rganos.</a:t>
            </a:r>
          </a:p>
        </p:txBody>
      </p:sp>
    </p:spTree>
    <p:extLst>
      <p:ext uri="{BB962C8B-B14F-4D97-AF65-F5344CB8AC3E}">
        <p14:creationId xmlns:p14="http://schemas.microsoft.com/office/powerpoint/2010/main" val="17206772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23863" y="266700"/>
            <a:ext cx="8229600" cy="1143000"/>
          </a:xfrm>
        </p:spPr>
        <p:txBody>
          <a:bodyPr/>
          <a:lstStyle/>
          <a:p>
            <a:pPr eaLnBrk="1" hangingPunct="1"/>
            <a:r>
              <a:rPr lang="en-US" sz="3600" b="1" dirty="0" smtClean="0">
                <a:solidFill>
                  <a:schemeClr val="tx1"/>
                </a:solidFill>
              </a:rPr>
              <a:t>Seguridad en los Nanomateriales</a:t>
            </a:r>
            <a:endParaRPr lang="en-US" sz="3600" b="1" dirty="0" smtClean="0"/>
          </a:p>
        </p:txBody>
      </p:sp>
      <p:sp>
        <p:nvSpPr>
          <p:cNvPr id="86019" name="Rectangle 3"/>
          <p:cNvSpPr>
            <a:spLocks noGrp="1" noChangeArrowheads="1"/>
          </p:cNvSpPr>
          <p:nvPr>
            <p:ph type="body" idx="1"/>
          </p:nvPr>
        </p:nvSpPr>
        <p:spPr>
          <a:xfrm>
            <a:off x="533400" y="1123950"/>
            <a:ext cx="8229600" cy="4438650"/>
          </a:xfrm>
        </p:spPr>
        <p:txBody>
          <a:bodyPr>
            <a:normAutofit fontScale="92500" lnSpcReduction="10000"/>
          </a:bodyPr>
          <a:lstStyle/>
          <a:p>
            <a:pPr eaLnBrk="1" hangingPunct="1">
              <a:buFontTx/>
              <a:buNone/>
            </a:pPr>
            <a:r>
              <a:rPr lang="en-US" altLang="zh-CN" sz="2800" dirty="0" smtClean="0">
                <a:ea typeface="宋体" pitchFamily="2" charset="-122"/>
              </a:rPr>
              <a:t>	</a:t>
            </a:r>
            <a:endParaRPr lang="es-PR" altLang="zh-CN" sz="2800" dirty="0" smtClean="0">
              <a:ea typeface="宋体" pitchFamily="2" charset="-122"/>
            </a:endParaRPr>
          </a:p>
          <a:p>
            <a:pPr eaLnBrk="1" hangingPunct="1"/>
            <a:r>
              <a:rPr lang="es-PR" altLang="zh-CN" sz="2400" dirty="0" smtClean="0">
                <a:ea typeface="宋体" pitchFamily="2" charset="-122"/>
              </a:rPr>
              <a:t>Partículas ultra finas pueden causar enfermedades respiratorias y algunos tipos de cáncer.  Enfermedades cardiacas y problemas con el sistema nervioso central han sido asociados a contaminación de nanopartículas en el cuerpo.</a:t>
            </a:r>
          </a:p>
          <a:p>
            <a:pPr eaLnBrk="1" hangingPunct="1"/>
            <a:endParaRPr lang="es-PR" altLang="zh-CN" sz="2400" dirty="0" smtClean="0">
              <a:ea typeface="宋体" pitchFamily="2" charset="-122"/>
            </a:endParaRPr>
          </a:p>
          <a:p>
            <a:pPr lvl="1" eaLnBrk="1" hangingPunct="1"/>
            <a:r>
              <a:rPr lang="es-PR" altLang="zh-CN" sz="2400" dirty="0" smtClean="0">
                <a:ea typeface="宋体" pitchFamily="2" charset="-122"/>
              </a:rPr>
              <a:t>Una partícula de 1 µm pesa 1,000,000 de veces más que una partícula de 10nm.  Como la masa de una partícula es tan pequeña, pueden ser suspendidas en el aire por un periodo de tiempo largo e incluso comportarse como si fuese un gas.</a:t>
            </a:r>
          </a:p>
          <a:p>
            <a:pPr lvl="1" eaLnBrk="1" hangingPunct="1"/>
            <a:endParaRPr lang="es-PR" altLang="zh-CN" sz="2400" dirty="0" smtClean="0">
              <a:ea typeface="宋体" pitchFamily="2" charset="-122"/>
            </a:endParaRPr>
          </a:p>
          <a:p>
            <a:pPr lvl="1" eaLnBrk="1" hangingPunct="1"/>
            <a:r>
              <a:rPr lang="es-PR" altLang="zh-CN" sz="2400" dirty="0" smtClean="0">
                <a:ea typeface="宋体" pitchFamily="2" charset="-122"/>
              </a:rPr>
              <a:t>Estas partículas pueden entrar a los pulmones, piel y ojos del cuerpo humano.</a:t>
            </a:r>
          </a:p>
        </p:txBody>
      </p:sp>
    </p:spTree>
    <p:extLst>
      <p:ext uri="{BB962C8B-B14F-4D97-AF65-F5344CB8AC3E}">
        <p14:creationId xmlns:p14="http://schemas.microsoft.com/office/powerpoint/2010/main" val="5256853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en-US" sz="3600" b="1" dirty="0" smtClean="0">
                <a:solidFill>
                  <a:schemeClr val="tx1"/>
                </a:solidFill>
              </a:rPr>
              <a:t>Seguridad en </a:t>
            </a:r>
            <a:r>
              <a:rPr lang="en-US" sz="3600" b="1" dirty="0" err="1" smtClean="0">
                <a:solidFill>
                  <a:schemeClr val="tx1"/>
                </a:solidFill>
              </a:rPr>
              <a:t>las</a:t>
            </a:r>
            <a:r>
              <a:rPr lang="en-US" sz="3600" b="1" dirty="0" smtClean="0">
                <a:solidFill>
                  <a:schemeClr val="tx1"/>
                </a:solidFill>
              </a:rPr>
              <a:t> Nanomateriales</a:t>
            </a:r>
            <a:endParaRPr lang="en-US" sz="3600" b="1" dirty="0" smtClean="0"/>
          </a:p>
        </p:txBody>
      </p:sp>
      <p:sp>
        <p:nvSpPr>
          <p:cNvPr id="87043" name="Rectangle 3"/>
          <p:cNvSpPr>
            <a:spLocks noGrp="1" noChangeArrowheads="1"/>
          </p:cNvSpPr>
          <p:nvPr>
            <p:ph type="body" idx="1"/>
          </p:nvPr>
        </p:nvSpPr>
        <p:spPr>
          <a:xfrm>
            <a:off x="449263" y="1447800"/>
            <a:ext cx="8229600" cy="4267200"/>
          </a:xfrm>
        </p:spPr>
        <p:txBody>
          <a:bodyPr>
            <a:normAutofit fontScale="92500" lnSpcReduction="10000"/>
          </a:bodyPr>
          <a:lstStyle/>
          <a:p>
            <a:r>
              <a:rPr lang="es-PR" sz="2400" dirty="0" smtClean="0"/>
              <a:t>Las siguientes prácticas pueden aumentar el riesgo de exposición a las nanopartículas:</a:t>
            </a:r>
          </a:p>
          <a:p>
            <a:pPr lvl="1"/>
            <a:r>
              <a:rPr lang="es-PR" sz="2400" dirty="0" smtClean="0"/>
              <a:t>Trabajar con nanomateriales en medio líquido sin la protección adecuada (</a:t>
            </a:r>
            <a:r>
              <a:rPr lang="es-PR" sz="2400" dirty="0" err="1" smtClean="0"/>
              <a:t>e.g</a:t>
            </a:r>
            <a:r>
              <a:rPr lang="es-PR" sz="2400" dirty="0" smtClean="0"/>
              <a:t>. guantes de seguridad).</a:t>
            </a:r>
          </a:p>
          <a:p>
            <a:pPr lvl="1"/>
            <a:endParaRPr lang="es-PR" sz="2400" dirty="0" smtClean="0"/>
          </a:p>
          <a:p>
            <a:pPr lvl="1"/>
            <a:r>
              <a:rPr lang="es-PR" sz="2400" dirty="0" smtClean="0"/>
              <a:t>Trabajar con nanomateriales en medio líquido mediante transferencia, derrame o en agitación vigorosa.</a:t>
            </a:r>
          </a:p>
          <a:p>
            <a:pPr lvl="1"/>
            <a:endParaRPr lang="es-PR" sz="2400" dirty="0" smtClean="0"/>
          </a:p>
          <a:p>
            <a:pPr lvl="1"/>
            <a:r>
              <a:rPr lang="es-PR" sz="2400" dirty="0" smtClean="0"/>
              <a:t>Generar nanopartículas en sistemas no cerrados.</a:t>
            </a:r>
          </a:p>
          <a:p>
            <a:pPr lvl="1"/>
            <a:endParaRPr lang="es-PR" sz="2400" dirty="0" smtClean="0"/>
          </a:p>
          <a:p>
            <a:pPr lvl="1"/>
            <a:r>
              <a:rPr lang="es-PR" sz="2400" dirty="0" smtClean="0"/>
              <a:t>Manejo (pesar, mezclar, aerosol) de nanomateriales en forma de polvo. </a:t>
            </a:r>
          </a:p>
          <a:p>
            <a:endParaRPr lang="en-US" sz="2800" dirty="0" smtClean="0"/>
          </a:p>
        </p:txBody>
      </p:sp>
    </p:spTree>
    <p:extLst>
      <p:ext uri="{BB962C8B-B14F-4D97-AF65-F5344CB8AC3E}">
        <p14:creationId xmlns:p14="http://schemas.microsoft.com/office/powerpoint/2010/main" val="412318726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88067" name="Rectangle 3"/>
          <p:cNvSpPr>
            <a:spLocks noGrp="1" noChangeArrowheads="1"/>
          </p:cNvSpPr>
          <p:nvPr>
            <p:ph type="body" idx="1"/>
          </p:nvPr>
        </p:nvSpPr>
        <p:spPr>
          <a:xfrm>
            <a:off x="449263" y="1314450"/>
            <a:ext cx="8229600" cy="4781550"/>
          </a:xfrm>
        </p:spPr>
        <p:txBody>
          <a:bodyPr>
            <a:normAutofit lnSpcReduction="10000"/>
          </a:bodyPr>
          <a:lstStyle/>
          <a:p>
            <a:r>
              <a:rPr lang="es-PR" sz="3000" dirty="0" smtClean="0"/>
              <a:t>Las siguientes prácticas pueden aumentar el riesgo de exposición a las nanopartículas:</a:t>
            </a:r>
          </a:p>
          <a:p>
            <a:pPr lvl="1"/>
            <a:r>
              <a:rPr lang="es-PR" sz="2400" dirty="0" smtClean="0"/>
              <a:t>Cuando el mantenimiento de equipo y procesos de producir </a:t>
            </a:r>
            <a:r>
              <a:rPr lang="es-PR" sz="2400" dirty="0" err="1" smtClean="0"/>
              <a:t>nanoparticulas</a:t>
            </a:r>
            <a:r>
              <a:rPr lang="es-PR" sz="2400" dirty="0" smtClean="0"/>
              <a:t> es pobre y la limpieza es mínima.  </a:t>
            </a:r>
          </a:p>
          <a:p>
            <a:pPr lvl="1"/>
            <a:endParaRPr lang="es-PR" sz="2400" dirty="0" smtClean="0"/>
          </a:p>
          <a:p>
            <a:pPr lvl="1"/>
            <a:r>
              <a:rPr lang="es-PR" sz="2400" dirty="0" smtClean="0"/>
              <a:t>Limpieza pobre de sistema de colección de particulado utilizando sistemas de colección para capturar nanopartículas.</a:t>
            </a:r>
          </a:p>
          <a:p>
            <a:pPr lvl="1"/>
            <a:endParaRPr lang="es-PR" sz="2400" dirty="0" smtClean="0"/>
          </a:p>
          <a:p>
            <a:pPr lvl="1"/>
            <a:r>
              <a:rPr lang="es-PR" sz="2400" dirty="0" smtClean="0"/>
              <a:t>Capturar desechos proveniente de soldar, lijar, taladrar u otras interrupciones mecánicas de los materiales que contienen nanopartículas.</a:t>
            </a:r>
          </a:p>
        </p:txBody>
      </p:sp>
    </p:spTree>
    <p:extLst>
      <p:ext uri="{BB962C8B-B14F-4D97-AF65-F5344CB8AC3E}">
        <p14:creationId xmlns:p14="http://schemas.microsoft.com/office/powerpoint/2010/main" val="24496598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89091" name="Rectangle 3"/>
          <p:cNvSpPr>
            <a:spLocks noGrp="1" noChangeArrowheads="1"/>
          </p:cNvSpPr>
          <p:nvPr>
            <p:ph type="body" idx="1"/>
          </p:nvPr>
        </p:nvSpPr>
        <p:spPr>
          <a:xfrm>
            <a:off x="439738" y="1358900"/>
            <a:ext cx="8229600" cy="4965700"/>
          </a:xfrm>
        </p:spPr>
        <p:txBody>
          <a:bodyPr>
            <a:normAutofit fontScale="92500" lnSpcReduction="20000"/>
          </a:bodyPr>
          <a:lstStyle/>
          <a:p>
            <a:pPr>
              <a:buFontTx/>
              <a:buNone/>
            </a:pPr>
            <a:r>
              <a:rPr lang="es-PR" sz="2400" b="1" dirty="0" smtClean="0"/>
              <a:t>Medidas de Precaución</a:t>
            </a:r>
          </a:p>
          <a:p>
            <a:r>
              <a:rPr lang="es-PR" sz="2400" dirty="0" smtClean="0"/>
              <a:t>Para la mayoría de los procesos y tareas, el control de exposición de nanoaerosoles puede ser controlado utilizando técnicas de ingenierías que se utilizan para reducir exposición de aerosoles generales.</a:t>
            </a:r>
          </a:p>
          <a:p>
            <a:endParaRPr lang="es-PR" sz="2400" dirty="0" smtClean="0"/>
          </a:p>
          <a:p>
            <a:r>
              <a:rPr lang="es-PR" sz="2400" dirty="0" smtClean="0"/>
              <a:t>La implementación de un programa de administración de riesgos en los lugares de trabajo donde exista exposición a los nanomateriales, puede ayudar a minimizar el potencial de exposición a nanopartículas. </a:t>
            </a:r>
          </a:p>
          <a:p>
            <a:pPr lvl="1"/>
            <a:r>
              <a:rPr lang="es-PR" sz="2400" dirty="0" smtClean="0"/>
              <a:t>Evaluar el peligro que suponen los nanomateriales basados en datos disponibles, característica física y química, toxicología o datos de efectos sobre la salud.</a:t>
            </a:r>
          </a:p>
          <a:p>
            <a:pPr lvl="1"/>
            <a:endParaRPr lang="es-PR" sz="2400" dirty="0" smtClean="0"/>
          </a:p>
          <a:p>
            <a:pPr lvl="1"/>
            <a:r>
              <a:rPr lang="es-PR" sz="2400" dirty="0" smtClean="0"/>
              <a:t>Educar y entrenar a los trabajadores en el manejo apropiado de nanomateriales.</a:t>
            </a:r>
          </a:p>
        </p:txBody>
      </p:sp>
    </p:spTree>
    <p:extLst>
      <p:ext uri="{BB962C8B-B14F-4D97-AF65-F5344CB8AC3E}">
        <p14:creationId xmlns:p14="http://schemas.microsoft.com/office/powerpoint/2010/main" val="28746095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90115" name="Rectangle 3"/>
          <p:cNvSpPr>
            <a:spLocks noGrp="1" noChangeArrowheads="1"/>
          </p:cNvSpPr>
          <p:nvPr>
            <p:ph type="body" idx="1"/>
          </p:nvPr>
        </p:nvSpPr>
        <p:spPr>
          <a:xfrm>
            <a:off x="439738" y="1341438"/>
            <a:ext cx="8229600" cy="5135562"/>
          </a:xfrm>
        </p:spPr>
        <p:txBody>
          <a:bodyPr>
            <a:normAutofit fontScale="92500" lnSpcReduction="10000"/>
          </a:bodyPr>
          <a:lstStyle/>
          <a:p>
            <a:pPr>
              <a:buNone/>
            </a:pPr>
            <a:r>
              <a:rPr lang="es-PR" sz="2400" b="1" dirty="0" smtClean="0"/>
              <a:t>Medidas de Precaución</a:t>
            </a:r>
            <a:r>
              <a:rPr lang="es-PR" sz="2400" dirty="0" smtClean="0"/>
              <a:t>(con’t)</a:t>
            </a:r>
          </a:p>
          <a:p>
            <a:r>
              <a:rPr lang="es-PR" sz="2000" dirty="0" smtClean="0"/>
              <a:t>Establecer criterios y procedimientos para la instalación y evaluación de controles de ingeniería (por ejemplo, ventilación de escape) en lugares donde exista exposición a nanomateriales</a:t>
            </a:r>
          </a:p>
          <a:p>
            <a:endParaRPr lang="es-PR" sz="2000" dirty="0" smtClean="0"/>
          </a:p>
          <a:p>
            <a:r>
              <a:rPr lang="es-PR" sz="2000" dirty="0" smtClean="0"/>
              <a:t>Desarrollo de procedimientos para determinar la necesidad y la selección de equipo de protección personal adecuado (por ejemplo, ropa, guantes, respiradores) </a:t>
            </a:r>
          </a:p>
          <a:p>
            <a:pPr lvl="1"/>
            <a:r>
              <a:rPr lang="es-PR" sz="2000" dirty="0" smtClean="0"/>
              <a:t>No hay directrices disponibles actualmente en la selección de ropa u otras prendas de vestir (p. ej., guantes) para la prevención de la exposición cutánea a nanoaerosoles. Sin embargo, algunas normas de ropa incorporan pruebas con partículas de tamaño nanométrico y por lo tanto proporcionan alguna indicación de la efectividad de la ropa protectora.</a:t>
            </a:r>
          </a:p>
          <a:p>
            <a:pPr lvl="1"/>
            <a:endParaRPr lang="es-PR" sz="2000" dirty="0" smtClean="0"/>
          </a:p>
          <a:p>
            <a:pPr lvl="1"/>
            <a:r>
              <a:rPr lang="es-PR" sz="2000" dirty="0" smtClean="0"/>
              <a:t>Evaluar sistemáticamente las exposiciones para asegurar que las medidas de control funcionan correctamente y que los trabajadores se cuentan con los equipos de protección personal.</a:t>
            </a:r>
          </a:p>
        </p:txBody>
      </p:sp>
    </p:spTree>
    <p:extLst>
      <p:ext uri="{BB962C8B-B14F-4D97-AF65-F5344CB8AC3E}">
        <p14:creationId xmlns:p14="http://schemas.microsoft.com/office/powerpoint/2010/main" val="15358465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Autofit/>
          </a:bodyPr>
          <a:lstStyle/>
          <a:p>
            <a:pPr eaLnBrk="1" hangingPunct="1"/>
            <a:r>
              <a:rPr lang="en-US" sz="3600" b="1" dirty="0" err="1" smtClean="0"/>
              <a:t>Preocupaciones</a:t>
            </a:r>
            <a:r>
              <a:rPr lang="en-US" sz="3600" b="1" dirty="0" smtClean="0"/>
              <a:t> en el </a:t>
            </a:r>
            <a:r>
              <a:rPr lang="en-US" sz="3600" b="1" dirty="0" err="1" smtClean="0"/>
              <a:t>manejo</a:t>
            </a:r>
            <a:r>
              <a:rPr lang="en-US" sz="3600" b="1" dirty="0" smtClean="0"/>
              <a:t> general de gases</a:t>
            </a:r>
          </a:p>
        </p:txBody>
      </p:sp>
      <p:sp>
        <p:nvSpPr>
          <p:cNvPr id="54275" name="Rectangle 3"/>
          <p:cNvSpPr>
            <a:spLocks noGrp="1" noChangeArrowheads="1"/>
          </p:cNvSpPr>
          <p:nvPr>
            <p:ph idx="1"/>
          </p:nvPr>
        </p:nvSpPr>
        <p:spPr/>
        <p:txBody>
          <a:bodyPr>
            <a:normAutofit/>
          </a:bodyPr>
          <a:lstStyle/>
          <a:p>
            <a:pPr eaLnBrk="1" hangingPunct="1"/>
            <a:r>
              <a:rPr lang="es-PR" sz="2800" dirty="0" smtClean="0"/>
              <a:t>Generalmente, los gases se utilizan en la </a:t>
            </a:r>
            <a:r>
              <a:rPr lang="es-PR" sz="2800" dirty="0" err="1" smtClean="0"/>
              <a:t>nanofabricación</a:t>
            </a:r>
            <a:r>
              <a:rPr lang="es-PR" sz="2800" dirty="0" smtClean="0"/>
              <a:t> y en síntesis.  Se encuentran almacenados en tanques de acero pesado y bajo a altas presiones. </a:t>
            </a:r>
          </a:p>
          <a:p>
            <a:pPr lvl="1" eaLnBrk="1" hangingPunct="1"/>
            <a:r>
              <a:rPr lang="es-PR" dirty="0" smtClean="0"/>
              <a:t>Si la válvula del cilindro se daña, el cilindro puede salir disparado como si fuese un cohete.</a:t>
            </a:r>
          </a:p>
          <a:p>
            <a:pPr lvl="1" eaLnBrk="1" hangingPunct="1"/>
            <a:endParaRPr lang="es-PR" dirty="0" smtClean="0"/>
          </a:p>
          <a:p>
            <a:pPr eaLnBrk="1" hangingPunct="1"/>
            <a:r>
              <a:rPr lang="es-PR" sz="2800" dirty="0" smtClean="0"/>
              <a:t>Los cilindros son pesados y pueden causar daño físico si una persona lo deja caer.</a:t>
            </a:r>
          </a:p>
        </p:txBody>
      </p:sp>
    </p:spTree>
    <p:extLst>
      <p:ext uri="{BB962C8B-B14F-4D97-AF65-F5344CB8AC3E}">
        <p14:creationId xmlns:p14="http://schemas.microsoft.com/office/powerpoint/2010/main" val="16309901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sz="3600" b="1" dirty="0" smtClean="0">
                <a:solidFill>
                  <a:schemeClr val="tx1"/>
                </a:solidFill>
              </a:rPr>
              <a:t>Seguridad en los Nanomateriales</a:t>
            </a:r>
            <a:endParaRPr lang="en-US" sz="3600" b="1" dirty="0" smtClean="0"/>
          </a:p>
        </p:txBody>
      </p:sp>
      <p:sp>
        <p:nvSpPr>
          <p:cNvPr id="91139" name="Rectangle 3"/>
          <p:cNvSpPr>
            <a:spLocks noGrp="1" noChangeArrowheads="1"/>
          </p:cNvSpPr>
          <p:nvPr>
            <p:ph type="body" idx="1"/>
          </p:nvPr>
        </p:nvSpPr>
        <p:spPr>
          <a:xfrm>
            <a:off x="439738" y="1371600"/>
            <a:ext cx="8229600" cy="5105400"/>
          </a:xfrm>
        </p:spPr>
        <p:txBody>
          <a:bodyPr>
            <a:normAutofit fontScale="85000" lnSpcReduction="20000"/>
          </a:bodyPr>
          <a:lstStyle/>
          <a:p>
            <a:r>
              <a:rPr lang="es-PR" sz="2400" b="1" dirty="0" smtClean="0"/>
              <a:t>Limpieza y disposición de nanomateriales</a:t>
            </a:r>
          </a:p>
          <a:p>
            <a:pPr lvl="1"/>
            <a:r>
              <a:rPr lang="es-PR" sz="2000" dirty="0" smtClean="0"/>
              <a:t>No hay una normativa accesible para la limpieza de derrame o contaminación de nanopartículas en superficies.</a:t>
            </a:r>
          </a:p>
          <a:p>
            <a:pPr lvl="1"/>
            <a:endParaRPr lang="es-PR" sz="2000" dirty="0" smtClean="0"/>
          </a:p>
          <a:p>
            <a:pPr lvl="1"/>
            <a:r>
              <a:rPr lang="es-PR" sz="2000" dirty="0" smtClean="0"/>
              <a:t>Recomendaciones desarrolladas por la industria farmacéutica para el manejo y limpieza de compuestos farmacéuticos puede ser aplicadas en lugares de trabajo donde se manufacturan o utilizan nanomateriales.</a:t>
            </a:r>
          </a:p>
          <a:p>
            <a:pPr lvl="1"/>
            <a:endParaRPr lang="es-PR" sz="2000" dirty="0" smtClean="0"/>
          </a:p>
          <a:p>
            <a:pPr lvl="1"/>
            <a:r>
              <a:rPr lang="es-PR" sz="2000" dirty="0" smtClean="0"/>
              <a:t>Protocolos estándares para la limpieza de derrames de particulado incluyen utilizar aspiradores con filtro HEPA, limpiar el particulado con paños húmedos o mojar el particulado antes de pasar el paño para limpiar.</a:t>
            </a:r>
          </a:p>
          <a:p>
            <a:pPr lvl="1"/>
            <a:endParaRPr lang="es-PR" sz="2000" dirty="0" smtClean="0"/>
          </a:p>
          <a:p>
            <a:pPr lvl="1"/>
            <a:r>
              <a:rPr lang="es-PR" sz="2000" dirty="0" smtClean="0"/>
              <a:t>Derrames líquidos pueden ser limpiados con materiales absorbentes o trampas líquidas.</a:t>
            </a:r>
          </a:p>
          <a:p>
            <a:pPr lvl="1"/>
            <a:endParaRPr lang="es-PR" sz="2000" dirty="0" smtClean="0"/>
          </a:p>
          <a:p>
            <a:pPr lvl="1"/>
            <a:r>
              <a:rPr lang="es-PR" sz="2000" dirty="0" smtClean="0"/>
              <a:t>Secado y utilizar paños contaminados resulta en una re-dispersión de partículas.</a:t>
            </a:r>
          </a:p>
          <a:p>
            <a:pPr lvl="1"/>
            <a:endParaRPr lang="es-PR" sz="2000" dirty="0" smtClean="0"/>
          </a:p>
          <a:p>
            <a:pPr lvl="1"/>
            <a:r>
              <a:rPr lang="es-PR" sz="2000" dirty="0" smtClean="0"/>
              <a:t>Métodos de limpieza energéticos como barrido en seco o utilizando aire comprimido debe ser evitado o utilizado con las precauciones necesarias</a:t>
            </a:r>
            <a:r>
              <a:rPr lang="en-US" sz="2000" dirty="0" smtClean="0"/>
              <a:t>.</a:t>
            </a:r>
          </a:p>
        </p:txBody>
      </p:sp>
    </p:spTree>
    <p:extLst>
      <p:ext uri="{BB962C8B-B14F-4D97-AF65-F5344CB8AC3E}">
        <p14:creationId xmlns:p14="http://schemas.microsoft.com/office/powerpoint/2010/main" val="224490754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474663" y="106363"/>
            <a:ext cx="8229600" cy="1143000"/>
          </a:xfrm>
        </p:spPr>
        <p:txBody>
          <a:bodyPr/>
          <a:lstStyle/>
          <a:p>
            <a:pPr eaLnBrk="1" hangingPunct="1"/>
            <a:r>
              <a:rPr lang="en-US" sz="3600" b="1" dirty="0" smtClean="0">
                <a:solidFill>
                  <a:schemeClr val="tx1"/>
                </a:solidFill>
              </a:rPr>
              <a:t>Seguridad en los Nanomateriales</a:t>
            </a:r>
            <a:endParaRPr lang="en-US" sz="3600" b="1" dirty="0" smtClean="0"/>
          </a:p>
        </p:txBody>
      </p:sp>
      <p:sp>
        <p:nvSpPr>
          <p:cNvPr id="48132" name="Rectangle 3"/>
          <p:cNvSpPr>
            <a:spLocks noGrp="1" noChangeArrowheads="1"/>
          </p:cNvSpPr>
          <p:nvPr>
            <p:ph type="body" idx="1"/>
          </p:nvPr>
        </p:nvSpPr>
        <p:spPr>
          <a:xfrm>
            <a:off x="439738" y="1122363"/>
            <a:ext cx="8229600" cy="5126037"/>
          </a:xfrm>
        </p:spPr>
        <p:txBody>
          <a:bodyPr>
            <a:normAutofit lnSpcReduction="10000"/>
          </a:bodyPr>
          <a:lstStyle/>
          <a:p>
            <a:pPr>
              <a:defRPr/>
            </a:pPr>
            <a:r>
              <a:rPr lang="es-PR" sz="2400" b="1" dirty="0" smtClean="0"/>
              <a:t>Efectos Observados en Estudios en Animales</a:t>
            </a:r>
          </a:p>
          <a:p>
            <a:pPr lvl="1">
              <a:defRPr/>
            </a:pPr>
            <a:r>
              <a:rPr lang="es-PR" sz="1800" dirty="0" smtClean="0"/>
              <a:t>Estudios experimentales en ratas han demostrados que dosis masivas equivalentes de partículas ultrafinas son mas potentes que partículas de tamaño mayor de composición similar, causando inflamación pulmonar, daño en el tejido y tumores pulmonares.</a:t>
            </a:r>
          </a:p>
          <a:p>
            <a:pPr marL="457200" lvl="1" indent="0">
              <a:buNone/>
              <a:defRPr/>
            </a:pPr>
            <a:r>
              <a:rPr lang="es-PR" sz="1800" dirty="0" smtClean="0"/>
              <a:t>	 </a:t>
            </a:r>
            <a:r>
              <a:rPr lang="es-PR" sz="1200" dirty="0" smtClean="0"/>
              <a:t>[Lee et al. 1985; </a:t>
            </a:r>
            <a:r>
              <a:rPr lang="es-PR" sz="1200" dirty="0" err="1" smtClean="0"/>
              <a:t>Oberdörster</a:t>
            </a:r>
            <a:r>
              <a:rPr lang="es-PR" sz="1200" dirty="0" smtClean="0"/>
              <a:t> and </a:t>
            </a:r>
            <a:r>
              <a:rPr lang="es-PR" sz="1200" dirty="0" err="1" smtClean="0"/>
              <a:t>Yu</a:t>
            </a:r>
            <a:r>
              <a:rPr lang="es-PR" sz="1200" dirty="0" smtClean="0"/>
              <a:t> 1990; </a:t>
            </a:r>
            <a:r>
              <a:rPr lang="es-PR" sz="1200" dirty="0" err="1" smtClean="0"/>
              <a:t>Oberdörster</a:t>
            </a:r>
            <a:r>
              <a:rPr lang="es-PR" sz="1200" dirty="0" smtClean="0"/>
              <a:t> et al. 1992, 1994a,b; Heinrich et al. 1995; </a:t>
            </a:r>
            <a:r>
              <a:rPr lang="es-PR" sz="1200" dirty="0" err="1" smtClean="0"/>
              <a:t>Driscoll</a:t>
            </a:r>
            <a:r>
              <a:rPr lang="es-PR" sz="1200" dirty="0" smtClean="0"/>
              <a:t> 1996; 	 </a:t>
            </a:r>
            <a:r>
              <a:rPr lang="es-PR" sz="1200" dirty="0" err="1" smtClean="0"/>
              <a:t>Lison</a:t>
            </a:r>
            <a:r>
              <a:rPr lang="es-PR" sz="1200" dirty="0" smtClean="0"/>
              <a:t> et al. 1997; </a:t>
            </a:r>
            <a:r>
              <a:rPr lang="es-PR" sz="1200" dirty="0" err="1" smtClean="0"/>
              <a:t>Tran</a:t>
            </a:r>
            <a:r>
              <a:rPr lang="es-PR" sz="1200" dirty="0" smtClean="0"/>
              <a:t> et al. 1999, 2000; Brown et al. 2001; </a:t>
            </a:r>
            <a:r>
              <a:rPr lang="es-PR" sz="1200" dirty="0" err="1" smtClean="0"/>
              <a:t>Duffin</a:t>
            </a:r>
            <a:r>
              <a:rPr lang="es-PR" sz="1200" dirty="0" smtClean="0"/>
              <a:t> et al. 2002; </a:t>
            </a:r>
            <a:r>
              <a:rPr lang="es-PR" sz="1200" dirty="0" err="1" smtClean="0"/>
              <a:t>Renwick</a:t>
            </a:r>
            <a:r>
              <a:rPr lang="es-PR" sz="1200" dirty="0" smtClean="0"/>
              <a:t> et al. 2004; </a:t>
            </a:r>
            <a:r>
              <a:rPr lang="es-PR" sz="1200" dirty="0" err="1" smtClean="0"/>
              <a:t>Barlow</a:t>
            </a:r>
            <a:r>
              <a:rPr lang="es-PR" sz="1200" dirty="0" smtClean="0"/>
              <a:t> et al. 	 2005]. </a:t>
            </a:r>
          </a:p>
          <a:p>
            <a:pPr lvl="1">
              <a:defRPr/>
            </a:pPr>
            <a:r>
              <a:rPr lang="es-PR" sz="1800" dirty="0" smtClean="0"/>
              <a:t>Estos estudios demostraron que en estas partículas de baja toxicidad y baja solubilidad, la relación de dosis-respuesta es dependiente del tamaño de la partícula y del área superficial que ésta demuestra. </a:t>
            </a:r>
          </a:p>
          <a:p>
            <a:pPr lvl="1">
              <a:defRPr/>
            </a:pPr>
            <a:endParaRPr lang="es-PR" sz="1800" dirty="0" smtClean="0"/>
          </a:p>
          <a:p>
            <a:pPr lvl="1">
              <a:defRPr/>
            </a:pPr>
            <a:r>
              <a:rPr lang="es-PR" sz="1800" dirty="0" smtClean="0"/>
              <a:t>Además la generación de una superficie oxidativa es un factor importante para la respuesta del pulmón a estas partículas.</a:t>
            </a:r>
          </a:p>
          <a:p>
            <a:pPr lvl="1">
              <a:defRPr/>
            </a:pPr>
            <a:endParaRPr lang="es-PR" sz="1800" dirty="0" smtClean="0"/>
          </a:p>
          <a:p>
            <a:pPr lvl="1">
              <a:defRPr/>
            </a:pPr>
            <a:r>
              <a:rPr lang="es-PR" sz="1800" dirty="0" smtClean="0"/>
              <a:t>Los estudios indican que para las nanopartículas con propiedades similares la toxicidad de una dosis dada de masa aumentará con la disminución de tamaño de partícula debido a la superficie cada vez mayor. </a:t>
            </a:r>
          </a:p>
        </p:txBody>
      </p:sp>
    </p:spTree>
    <p:extLst>
      <p:ext uri="{BB962C8B-B14F-4D97-AF65-F5344CB8AC3E}">
        <p14:creationId xmlns:p14="http://schemas.microsoft.com/office/powerpoint/2010/main" val="1063730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457200" y="304800"/>
            <a:ext cx="8229600" cy="1143000"/>
          </a:xfrm>
        </p:spPr>
        <p:txBody>
          <a:bodyPr/>
          <a:lstStyle/>
          <a:p>
            <a:pPr eaLnBrk="1" hangingPunct="1"/>
            <a:r>
              <a:rPr lang="en-US" sz="3600" b="1" dirty="0" smtClean="0">
                <a:solidFill>
                  <a:schemeClr val="tx1"/>
                </a:solidFill>
              </a:rPr>
              <a:t>Seguridad en los Nanomateriales</a:t>
            </a:r>
            <a:endParaRPr lang="en-US" sz="3600" b="1" dirty="0" smtClean="0"/>
          </a:p>
        </p:txBody>
      </p:sp>
      <p:sp>
        <p:nvSpPr>
          <p:cNvPr id="93187" name="Rectangle 3"/>
          <p:cNvSpPr>
            <a:spLocks noGrp="1" noChangeArrowheads="1"/>
          </p:cNvSpPr>
          <p:nvPr>
            <p:ph type="body" idx="1"/>
          </p:nvPr>
        </p:nvSpPr>
        <p:spPr>
          <a:xfrm>
            <a:off x="439738" y="1524000"/>
            <a:ext cx="8229600" cy="4267200"/>
          </a:xfrm>
        </p:spPr>
        <p:txBody>
          <a:bodyPr>
            <a:normAutofit fontScale="85000" lnSpcReduction="20000"/>
          </a:bodyPr>
          <a:lstStyle/>
          <a:p>
            <a:pPr>
              <a:defRPr/>
            </a:pPr>
            <a:r>
              <a:rPr lang="es-PR" sz="2400" b="1" dirty="0" smtClean="0"/>
              <a:t>Efectos Observados en Estudios en Animales</a:t>
            </a:r>
          </a:p>
          <a:p>
            <a:pPr lvl="1"/>
            <a:r>
              <a:rPr lang="es-PR" sz="2000" dirty="0" smtClean="0"/>
              <a:t>Nanotubos de carbono (CNT) son nanopartículas.  Son nanomateriales manufacturados y su producción y uso han aumentado recientemente.</a:t>
            </a:r>
          </a:p>
          <a:p>
            <a:pPr marL="457200" lvl="1" indent="0">
              <a:buNone/>
            </a:pPr>
            <a:r>
              <a:rPr lang="es-PR" sz="2000" dirty="0" smtClean="0"/>
              <a:t> </a:t>
            </a:r>
          </a:p>
          <a:p>
            <a:pPr lvl="1"/>
            <a:r>
              <a:rPr lang="es-PR" sz="2000" dirty="0" smtClean="0"/>
              <a:t>Estudios han demostrado que la toxicidad de CNT puede diferir de otros nanomateriales de composición química similar.</a:t>
            </a:r>
          </a:p>
          <a:p>
            <a:pPr lvl="1"/>
            <a:endParaRPr lang="es-PR" sz="2000" dirty="0" smtClean="0"/>
          </a:p>
          <a:p>
            <a:pPr lvl="1"/>
            <a:r>
              <a:rPr lang="es-PR" sz="2000" dirty="0" smtClean="0"/>
              <a:t>CNT de una sola pared (Single-walled CNTs (SWCNT)) ha demostrado efectos adversos incluyendo granulomas en los pulmones de los ratones y ratas en dosis donde polvo de carbono (carbon black) no produce estos efectos.</a:t>
            </a:r>
          </a:p>
          <a:p>
            <a:pPr lvl="1"/>
            <a:endParaRPr lang="es-PR" sz="2000" dirty="0" smtClean="0"/>
          </a:p>
          <a:p>
            <a:pPr lvl="1"/>
            <a:r>
              <a:rPr lang="es-PR" sz="2000" dirty="0" smtClean="0"/>
              <a:t>Ambas SWCNT y polvo de carbono están constituidos de carbonos.  Sin embargo SWCNT son únicos, tienen una estructura fibrosa y una química superficial única.  Ambos presentan propiedades eléctricas y fortalezas únicas.</a:t>
            </a:r>
          </a:p>
          <a:p>
            <a:pPr marL="457200" lvl="1" indent="0">
              <a:buNone/>
            </a:pPr>
            <a:r>
              <a:rPr lang="es-PR" sz="2000" dirty="0" smtClean="0"/>
              <a:t> </a:t>
            </a:r>
          </a:p>
          <a:p>
            <a:pPr lvl="1"/>
            <a:r>
              <a:rPr lang="es-PR" sz="2000" dirty="0" smtClean="0"/>
              <a:t>Estudios recientes apuntan a la hipótesis que los CNT se comporten como el asbesto. </a:t>
            </a:r>
          </a:p>
        </p:txBody>
      </p:sp>
    </p:spTree>
    <p:extLst>
      <p:ext uri="{BB962C8B-B14F-4D97-AF65-F5344CB8AC3E}">
        <p14:creationId xmlns:p14="http://schemas.microsoft.com/office/powerpoint/2010/main" val="5990106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noAutofit/>
          </a:bodyPr>
          <a:lstStyle/>
          <a:p>
            <a:pPr eaLnBrk="1" hangingPunct="1"/>
            <a:r>
              <a:rPr lang="en-US" sz="3600" b="1" dirty="0" err="1" smtClean="0"/>
              <a:t>Preocupaciones</a:t>
            </a:r>
            <a:r>
              <a:rPr lang="en-US" sz="3600" b="1" dirty="0" smtClean="0"/>
              <a:t> en el </a:t>
            </a:r>
            <a:r>
              <a:rPr lang="en-US" sz="3600" b="1" dirty="0" err="1" smtClean="0"/>
              <a:t>manejo</a:t>
            </a:r>
            <a:r>
              <a:rPr lang="en-US" sz="3600" b="1" dirty="0" smtClean="0"/>
              <a:t> general de gases</a:t>
            </a:r>
          </a:p>
        </p:txBody>
      </p:sp>
      <p:sp>
        <p:nvSpPr>
          <p:cNvPr id="55299" name="Rectangle 3"/>
          <p:cNvSpPr>
            <a:spLocks noGrp="1" noChangeArrowheads="1"/>
          </p:cNvSpPr>
          <p:nvPr>
            <p:ph idx="1"/>
          </p:nvPr>
        </p:nvSpPr>
        <p:spPr>
          <a:xfrm>
            <a:off x="609600" y="1600200"/>
            <a:ext cx="8229600" cy="4525963"/>
          </a:xfrm>
        </p:spPr>
        <p:txBody>
          <a:bodyPr>
            <a:normAutofit/>
          </a:bodyPr>
          <a:lstStyle/>
          <a:p>
            <a:pPr eaLnBrk="1" hangingPunct="1"/>
            <a:r>
              <a:rPr lang="es-PR" sz="2800" dirty="0" smtClean="0"/>
              <a:t>Los cilindros pueden contener gases que presenten un peligro a la salud.  Estos cilindros deben ser almacenados en gabinetes de escape que está equipados con alarmas mientras se utilizan.</a:t>
            </a:r>
          </a:p>
        </p:txBody>
      </p:sp>
      <p:graphicFrame>
        <p:nvGraphicFramePr>
          <p:cNvPr id="55300" name="Object 4"/>
          <p:cNvGraphicFramePr>
            <a:graphicFrameLocks noChangeAspect="1"/>
          </p:cNvGraphicFramePr>
          <p:nvPr>
            <p:extLst>
              <p:ext uri="{D42A27DB-BD31-4B8C-83A1-F6EECF244321}">
                <p14:modId xmlns:p14="http://schemas.microsoft.com/office/powerpoint/2010/main" val="3704476729"/>
              </p:ext>
            </p:extLst>
          </p:nvPr>
        </p:nvGraphicFramePr>
        <p:xfrm>
          <a:off x="1143000" y="3810000"/>
          <a:ext cx="6858000" cy="2087563"/>
        </p:xfrm>
        <a:graphic>
          <a:graphicData uri="http://schemas.openxmlformats.org/presentationml/2006/ole">
            <mc:AlternateContent xmlns:mc="http://schemas.openxmlformats.org/markup-compatibility/2006">
              <mc:Choice xmlns:v="urn:schemas-microsoft-com:vml" Requires="v">
                <p:oleObj spid="_x0000_s1080" name="Bitmap Image" r:id="rId4" imgW="6039693" imgH="1838095" progId="PBrush">
                  <p:embed/>
                </p:oleObj>
              </mc:Choice>
              <mc:Fallback>
                <p:oleObj name="Bitmap Image" r:id="rId4" imgW="6039693" imgH="1838095" progId="PBrush">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810000"/>
                        <a:ext cx="6858000" cy="208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5020373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609600" y="0"/>
            <a:ext cx="7772400" cy="1143000"/>
          </a:xfrm>
        </p:spPr>
        <p:txBody>
          <a:bodyPr>
            <a:normAutofit/>
          </a:bodyPr>
          <a:lstStyle/>
          <a:p>
            <a:pPr eaLnBrk="1" hangingPunct="1"/>
            <a:r>
              <a:rPr lang="en-US" sz="3600" b="1" dirty="0" err="1" smtClean="0"/>
              <a:t>Gabinete</a:t>
            </a:r>
            <a:r>
              <a:rPr lang="en-US" sz="3600" b="1" dirty="0" smtClean="0"/>
              <a:t> de Gas con </a:t>
            </a:r>
            <a:r>
              <a:rPr lang="en-US" sz="3600" b="1" dirty="0" err="1"/>
              <a:t>V</a:t>
            </a:r>
            <a:r>
              <a:rPr lang="en-US" sz="3600" b="1" dirty="0" err="1" smtClean="0"/>
              <a:t>álvula</a:t>
            </a:r>
            <a:r>
              <a:rPr lang="en-US" sz="3600" b="1" dirty="0" smtClean="0"/>
              <a:t> de Escape</a:t>
            </a:r>
          </a:p>
        </p:txBody>
      </p:sp>
      <p:grpSp>
        <p:nvGrpSpPr>
          <p:cNvPr id="56323" name="Group 3"/>
          <p:cNvGrpSpPr>
            <a:grpSpLocks/>
          </p:cNvGrpSpPr>
          <p:nvPr/>
        </p:nvGrpSpPr>
        <p:grpSpPr bwMode="auto">
          <a:xfrm>
            <a:off x="762000" y="1295400"/>
            <a:ext cx="7086600" cy="4589463"/>
            <a:chOff x="720" y="1200"/>
            <a:chExt cx="4176" cy="2891"/>
          </a:xfrm>
        </p:grpSpPr>
        <p:graphicFrame>
          <p:nvGraphicFramePr>
            <p:cNvPr id="56324" name="Object 4"/>
            <p:cNvGraphicFramePr>
              <a:graphicFrameLocks noChangeAspect="1"/>
            </p:cNvGraphicFramePr>
            <p:nvPr/>
          </p:nvGraphicFramePr>
          <p:xfrm>
            <a:off x="720" y="1200"/>
            <a:ext cx="2256" cy="2880"/>
          </p:xfrm>
          <a:graphic>
            <a:graphicData uri="http://schemas.openxmlformats.org/presentationml/2006/ole">
              <mc:AlternateContent xmlns:mc="http://schemas.openxmlformats.org/markup-compatibility/2006">
                <mc:Choice xmlns:v="urn:schemas-microsoft-com:vml" Requires="v">
                  <p:oleObj spid="_x0000_s2212" name="Image Document" r:id="rId4" imgW="8270421" imgH="4816929" progId="">
                    <p:embed/>
                  </p:oleObj>
                </mc:Choice>
                <mc:Fallback>
                  <p:oleObj name="Image Document" r:id="rId4" imgW="8270421" imgH="4816929" progId="">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1200"/>
                          <a:ext cx="2256" cy="2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25" name="Object 5"/>
            <p:cNvGraphicFramePr>
              <a:graphicFrameLocks noChangeAspect="1"/>
            </p:cNvGraphicFramePr>
            <p:nvPr/>
          </p:nvGraphicFramePr>
          <p:xfrm>
            <a:off x="3168" y="2688"/>
            <a:ext cx="1728" cy="1403"/>
          </p:xfrm>
          <a:graphic>
            <a:graphicData uri="http://schemas.openxmlformats.org/presentationml/2006/ole">
              <mc:AlternateContent xmlns:mc="http://schemas.openxmlformats.org/markup-compatibility/2006">
                <mc:Choice xmlns:v="urn:schemas-microsoft-com:vml" Requires="v">
                  <p:oleObj spid="_x0000_s2213" name="Image Document" r:id="rId6" imgW="8270421" imgH="4816929" progId="">
                    <p:embed/>
                  </p:oleObj>
                </mc:Choice>
                <mc:Fallback>
                  <p:oleObj name="Image Document" r:id="rId6" imgW="8270421" imgH="4816929" progId="">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68" y="2688"/>
                          <a:ext cx="1728" cy="1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26" name="Object 6"/>
            <p:cNvGraphicFramePr>
              <a:graphicFrameLocks noChangeAspect="1"/>
            </p:cNvGraphicFramePr>
            <p:nvPr/>
          </p:nvGraphicFramePr>
          <p:xfrm>
            <a:off x="3168" y="1200"/>
            <a:ext cx="1728" cy="1374"/>
          </p:xfrm>
          <a:graphic>
            <a:graphicData uri="http://schemas.openxmlformats.org/presentationml/2006/ole">
              <mc:AlternateContent xmlns:mc="http://schemas.openxmlformats.org/markup-compatibility/2006">
                <mc:Choice xmlns:v="urn:schemas-microsoft-com:vml" Requires="v">
                  <p:oleObj spid="_x0000_s2214" name="Image Document" r:id="rId8" imgW="8270421" imgH="4816929" progId="">
                    <p:embed/>
                  </p:oleObj>
                </mc:Choice>
                <mc:Fallback>
                  <p:oleObj name="Image Document" r:id="rId8" imgW="8270421" imgH="4816929" progId="">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68" y="1200"/>
                          <a:ext cx="1728" cy="1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extLst>
      <p:ext uri="{BB962C8B-B14F-4D97-AF65-F5344CB8AC3E}">
        <p14:creationId xmlns:p14="http://schemas.microsoft.com/office/powerpoint/2010/main" val="492360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pPr eaLnBrk="1" hangingPunct="1"/>
            <a:r>
              <a:rPr lang="en-US" sz="3600" b="1" dirty="0" err="1" smtClean="0"/>
              <a:t>Almacenaje</a:t>
            </a:r>
            <a:r>
              <a:rPr lang="en-US" sz="3600" b="1" dirty="0" smtClean="0"/>
              <a:t> de </a:t>
            </a:r>
            <a:r>
              <a:rPr lang="en-US" sz="3600" b="1" dirty="0" err="1" smtClean="0"/>
              <a:t>Cilindros</a:t>
            </a:r>
            <a:endParaRPr lang="en-US" sz="3600" b="1" dirty="0" smtClean="0"/>
          </a:p>
        </p:txBody>
      </p:sp>
      <p:sp>
        <p:nvSpPr>
          <p:cNvPr id="57347" name="Text Placeholder 5"/>
          <p:cNvSpPr>
            <a:spLocks noGrp="1"/>
          </p:cNvSpPr>
          <p:nvPr>
            <p:ph type="body" sz="half" idx="1"/>
          </p:nvPr>
        </p:nvSpPr>
        <p:spPr>
          <a:xfrm>
            <a:off x="533400" y="1981200"/>
            <a:ext cx="4038600" cy="3657600"/>
          </a:xfrm>
        </p:spPr>
        <p:txBody>
          <a:bodyPr>
            <a:normAutofit/>
          </a:bodyPr>
          <a:lstStyle/>
          <a:p>
            <a:r>
              <a:rPr lang="en-US" sz="2800" dirty="0" err="1" smtClean="0"/>
              <a:t>Cuando</a:t>
            </a:r>
            <a:r>
              <a:rPr lang="en-US" sz="2800" dirty="0" smtClean="0"/>
              <a:t> son </a:t>
            </a:r>
            <a:r>
              <a:rPr lang="en-US" sz="2800" dirty="0" err="1" smtClean="0"/>
              <a:t>almacenados</a:t>
            </a:r>
            <a:r>
              <a:rPr lang="en-US" sz="2800" dirty="0" smtClean="0"/>
              <a:t>, los </a:t>
            </a:r>
            <a:r>
              <a:rPr lang="en-US" sz="2800" dirty="0" err="1" smtClean="0"/>
              <a:t>cilindros</a:t>
            </a:r>
            <a:r>
              <a:rPr lang="en-US" sz="2800" dirty="0" smtClean="0"/>
              <a:t> de gas, </a:t>
            </a:r>
            <a:r>
              <a:rPr lang="en-US" sz="2800" dirty="0" err="1" smtClean="0"/>
              <a:t>deben</a:t>
            </a:r>
            <a:r>
              <a:rPr lang="en-US" sz="2800" dirty="0" smtClean="0"/>
              <a:t> </a:t>
            </a:r>
            <a:r>
              <a:rPr lang="en-US" sz="2800" dirty="0" err="1" smtClean="0"/>
              <a:t>ser</a:t>
            </a:r>
            <a:r>
              <a:rPr lang="en-US" sz="2800" dirty="0" smtClean="0"/>
              <a:t> </a:t>
            </a:r>
            <a:r>
              <a:rPr lang="en-US" sz="2800" dirty="0" err="1" smtClean="0"/>
              <a:t>amarrados</a:t>
            </a:r>
            <a:r>
              <a:rPr lang="en-US" sz="2800" dirty="0" smtClean="0"/>
              <a:t> a un </a:t>
            </a:r>
            <a:r>
              <a:rPr lang="en-US" sz="2800" dirty="0" err="1" smtClean="0"/>
              <a:t>soporte</a:t>
            </a:r>
            <a:r>
              <a:rPr lang="en-US" sz="2800" dirty="0" smtClean="0"/>
              <a:t>.</a:t>
            </a:r>
          </a:p>
        </p:txBody>
      </p:sp>
      <p:graphicFrame>
        <p:nvGraphicFramePr>
          <p:cNvPr id="57348" name="Object 3"/>
          <p:cNvGraphicFramePr>
            <a:graphicFrameLocks noChangeAspect="1"/>
          </p:cNvGraphicFramePr>
          <p:nvPr/>
        </p:nvGraphicFramePr>
        <p:xfrm>
          <a:off x="5235575" y="1600200"/>
          <a:ext cx="2917825" cy="3643313"/>
        </p:xfrm>
        <a:graphic>
          <a:graphicData uri="http://schemas.openxmlformats.org/presentationml/2006/ole">
            <mc:AlternateContent xmlns:mc="http://schemas.openxmlformats.org/markup-compatibility/2006">
              <mc:Choice xmlns:v="urn:schemas-microsoft-com:vml" Requires="v">
                <p:oleObj spid="_x0000_s3128" name="Bitmap Image" r:id="rId4" imgW="4371429" imgH="5458587" progId="PBrush">
                  <p:embed/>
                </p:oleObj>
              </mc:Choice>
              <mc:Fallback>
                <p:oleObj name="Bitmap Image" r:id="rId4" imgW="4371429" imgH="5458587" progId="PBrush">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5575" y="1600200"/>
                        <a:ext cx="2917825" cy="3643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5281670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a:bodyPr>
          <a:lstStyle/>
          <a:p>
            <a:pPr eaLnBrk="1" hangingPunct="1"/>
            <a:r>
              <a:rPr lang="en-US" sz="3600" b="1" dirty="0" err="1" smtClean="0"/>
              <a:t>Transportando</a:t>
            </a:r>
            <a:r>
              <a:rPr lang="en-US" sz="3600" b="1" dirty="0" smtClean="0"/>
              <a:t> </a:t>
            </a:r>
            <a:r>
              <a:rPr lang="en-US" sz="3600" b="1" dirty="0" err="1" smtClean="0"/>
              <a:t>cilindros</a:t>
            </a:r>
            <a:r>
              <a:rPr lang="en-US" sz="3600" b="1" dirty="0" smtClean="0"/>
              <a:t> de gas</a:t>
            </a:r>
          </a:p>
        </p:txBody>
      </p:sp>
      <p:sp>
        <p:nvSpPr>
          <p:cNvPr id="58371" name="Text Placeholder 12"/>
          <p:cNvSpPr>
            <a:spLocks noGrp="1"/>
          </p:cNvSpPr>
          <p:nvPr>
            <p:ph type="body" sz="half" idx="1"/>
          </p:nvPr>
        </p:nvSpPr>
        <p:spPr>
          <a:xfrm>
            <a:off x="457200" y="2057400"/>
            <a:ext cx="4038600" cy="3657600"/>
          </a:xfrm>
        </p:spPr>
        <p:txBody>
          <a:bodyPr>
            <a:normAutofit/>
          </a:bodyPr>
          <a:lstStyle/>
          <a:p>
            <a:r>
              <a:rPr lang="en-US" sz="2800" dirty="0" err="1" smtClean="0"/>
              <a:t>Cuando</a:t>
            </a:r>
            <a:r>
              <a:rPr lang="en-US" sz="2800" dirty="0" smtClean="0"/>
              <a:t> son </a:t>
            </a:r>
            <a:r>
              <a:rPr lang="en-US" sz="2800" dirty="0" err="1" smtClean="0"/>
              <a:t>transportados</a:t>
            </a:r>
            <a:r>
              <a:rPr lang="en-US" sz="2800" dirty="0" smtClean="0"/>
              <a:t>, los </a:t>
            </a:r>
            <a:r>
              <a:rPr lang="en-US" sz="2800" dirty="0" err="1" smtClean="0"/>
              <a:t>cilindros</a:t>
            </a:r>
            <a:r>
              <a:rPr lang="en-US" sz="2800" dirty="0" smtClean="0"/>
              <a:t> </a:t>
            </a:r>
            <a:r>
              <a:rPr lang="en-US" sz="2800" dirty="0" err="1" smtClean="0"/>
              <a:t>deben</a:t>
            </a:r>
            <a:r>
              <a:rPr lang="en-US" sz="2800" dirty="0" smtClean="0"/>
              <a:t> </a:t>
            </a:r>
            <a:r>
              <a:rPr lang="en-US" sz="2800" dirty="0" err="1" smtClean="0"/>
              <a:t>ser</a:t>
            </a:r>
            <a:r>
              <a:rPr lang="en-US" sz="2800" dirty="0" smtClean="0"/>
              <a:t> </a:t>
            </a:r>
            <a:r>
              <a:rPr lang="en-US" sz="2800" dirty="0" err="1" smtClean="0"/>
              <a:t>equipados</a:t>
            </a:r>
            <a:r>
              <a:rPr lang="en-US" sz="2800" dirty="0" smtClean="0"/>
              <a:t> con un </a:t>
            </a:r>
            <a:r>
              <a:rPr lang="en-US" sz="2800" dirty="0" err="1" smtClean="0"/>
              <a:t>cubridor</a:t>
            </a:r>
            <a:r>
              <a:rPr lang="en-US" sz="2800" dirty="0" smtClean="0"/>
              <a:t> de </a:t>
            </a:r>
            <a:r>
              <a:rPr lang="en-US" sz="2800" dirty="0" err="1" smtClean="0"/>
              <a:t>válvula</a:t>
            </a:r>
            <a:r>
              <a:rPr lang="en-US" sz="2800" dirty="0" smtClean="0"/>
              <a:t> y </a:t>
            </a:r>
            <a:r>
              <a:rPr lang="en-US" sz="2800" dirty="0" err="1" smtClean="0"/>
              <a:t>transportados</a:t>
            </a:r>
            <a:r>
              <a:rPr lang="en-US" sz="2800" dirty="0" smtClean="0"/>
              <a:t> en un </a:t>
            </a:r>
            <a:r>
              <a:rPr lang="en-US" sz="2800" dirty="0" err="1" smtClean="0"/>
              <a:t>carro</a:t>
            </a:r>
            <a:r>
              <a:rPr lang="en-US" sz="2800" dirty="0" smtClean="0"/>
              <a:t> de </a:t>
            </a:r>
            <a:r>
              <a:rPr lang="en-US" sz="2800" dirty="0" err="1" smtClean="0"/>
              <a:t>seguridad</a:t>
            </a:r>
            <a:r>
              <a:rPr lang="en-US" sz="2800" dirty="0" smtClean="0"/>
              <a:t>.</a:t>
            </a:r>
          </a:p>
        </p:txBody>
      </p:sp>
      <p:pic>
        <p:nvPicPr>
          <p:cNvPr id="58372"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200" y="1905000"/>
            <a:ext cx="270986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Text Box 4"/>
          <p:cNvSpPr txBox="1">
            <a:spLocks noChangeArrowheads="1"/>
          </p:cNvSpPr>
          <p:nvPr/>
        </p:nvSpPr>
        <p:spPr bwMode="auto">
          <a:xfrm>
            <a:off x="7848600" y="4419600"/>
            <a:ext cx="1295401" cy="523220"/>
          </a:xfrm>
          <a:prstGeom prst="rect">
            <a:avLst/>
          </a:prstGeom>
          <a:noFill/>
          <a:ln w="9525">
            <a:noFill/>
            <a:miter lim="800000"/>
            <a:headEnd/>
            <a:tailEnd/>
          </a:ln>
        </p:spPr>
        <p:txBody>
          <a:bodyPr wrap="square">
            <a:spAutoFit/>
          </a:bodyPr>
          <a:lstStyle/>
          <a:p>
            <a:pPr>
              <a:defRPr/>
            </a:pPr>
            <a:r>
              <a:rPr lang="en-US" sz="1400" dirty="0" err="1" smtClean="0">
                <a:latin typeface="+mn-lt"/>
              </a:rPr>
              <a:t>Carro</a:t>
            </a:r>
            <a:r>
              <a:rPr lang="en-US" sz="1400" dirty="0" smtClean="0">
                <a:latin typeface="+mn-lt"/>
              </a:rPr>
              <a:t> de </a:t>
            </a:r>
            <a:r>
              <a:rPr lang="en-US" sz="1400" dirty="0" err="1" smtClean="0">
                <a:latin typeface="+mn-lt"/>
              </a:rPr>
              <a:t>seguridad</a:t>
            </a:r>
            <a:endParaRPr lang="en-US" sz="1400" dirty="0">
              <a:latin typeface="+mn-lt"/>
            </a:endParaRPr>
          </a:p>
        </p:txBody>
      </p:sp>
      <p:sp>
        <p:nvSpPr>
          <p:cNvPr id="65542" name="Text Box 5"/>
          <p:cNvSpPr txBox="1">
            <a:spLocks noChangeArrowheads="1"/>
          </p:cNvSpPr>
          <p:nvPr/>
        </p:nvSpPr>
        <p:spPr bwMode="auto">
          <a:xfrm>
            <a:off x="7818439" y="3251200"/>
            <a:ext cx="1325562" cy="533400"/>
          </a:xfrm>
          <a:prstGeom prst="rect">
            <a:avLst/>
          </a:prstGeom>
          <a:noFill/>
          <a:ln w="9525">
            <a:noFill/>
            <a:miter lim="800000"/>
            <a:headEnd/>
            <a:tailEnd/>
          </a:ln>
        </p:spPr>
        <p:txBody>
          <a:bodyPr wrap="square">
            <a:spAutoFit/>
          </a:bodyPr>
          <a:lstStyle/>
          <a:p>
            <a:pPr>
              <a:defRPr/>
            </a:pPr>
            <a:r>
              <a:rPr lang="en-US" sz="1400" dirty="0" err="1" smtClean="0">
                <a:latin typeface="+mn-lt"/>
              </a:rPr>
              <a:t>Amarre</a:t>
            </a:r>
            <a:r>
              <a:rPr lang="en-US" sz="1400" dirty="0" smtClean="0">
                <a:latin typeface="+mn-lt"/>
              </a:rPr>
              <a:t> de </a:t>
            </a:r>
            <a:r>
              <a:rPr lang="en-US" sz="1400" dirty="0" err="1" smtClean="0">
                <a:latin typeface="+mn-lt"/>
              </a:rPr>
              <a:t>seguridad</a:t>
            </a:r>
            <a:endParaRPr lang="en-US" sz="1400" dirty="0">
              <a:latin typeface="+mn-lt"/>
            </a:endParaRPr>
          </a:p>
        </p:txBody>
      </p:sp>
      <p:sp>
        <p:nvSpPr>
          <p:cNvPr id="58375" name="Line 6"/>
          <p:cNvSpPr>
            <a:spLocks noChangeShapeType="1"/>
          </p:cNvSpPr>
          <p:nvPr/>
        </p:nvSpPr>
        <p:spPr bwMode="auto">
          <a:xfrm flipH="1">
            <a:off x="6400800" y="3378200"/>
            <a:ext cx="1028700" cy="40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8376" name="Line 7"/>
          <p:cNvSpPr>
            <a:spLocks noChangeShapeType="1"/>
          </p:cNvSpPr>
          <p:nvPr/>
        </p:nvSpPr>
        <p:spPr bwMode="auto">
          <a:xfrm>
            <a:off x="7429500" y="3378200"/>
            <a:ext cx="4000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377" name="Line 8"/>
          <p:cNvSpPr>
            <a:spLocks noChangeShapeType="1"/>
          </p:cNvSpPr>
          <p:nvPr/>
        </p:nvSpPr>
        <p:spPr bwMode="auto">
          <a:xfrm flipH="1">
            <a:off x="7010400" y="4648200"/>
            <a:ext cx="800100" cy="40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5546" name="Text Box 9"/>
          <p:cNvSpPr txBox="1">
            <a:spLocks noChangeArrowheads="1"/>
          </p:cNvSpPr>
          <p:nvPr/>
        </p:nvSpPr>
        <p:spPr bwMode="auto">
          <a:xfrm>
            <a:off x="7756525" y="1611313"/>
            <a:ext cx="1311275" cy="522287"/>
          </a:xfrm>
          <a:prstGeom prst="rect">
            <a:avLst/>
          </a:prstGeom>
          <a:noFill/>
          <a:ln w="9525">
            <a:noFill/>
            <a:miter lim="800000"/>
            <a:headEnd/>
            <a:tailEnd/>
          </a:ln>
        </p:spPr>
        <p:txBody>
          <a:bodyPr wrap="square">
            <a:spAutoFit/>
          </a:bodyPr>
          <a:lstStyle/>
          <a:p>
            <a:pPr>
              <a:defRPr/>
            </a:pPr>
            <a:r>
              <a:rPr lang="en-US" sz="1400" dirty="0" err="1" smtClean="0">
                <a:latin typeface="+mn-lt"/>
              </a:rPr>
              <a:t>Cubrido</a:t>
            </a:r>
            <a:r>
              <a:rPr lang="en-US" sz="1400" dirty="0" err="1" smtClean="0"/>
              <a:t>r</a:t>
            </a:r>
            <a:r>
              <a:rPr lang="en-US" sz="1400" dirty="0" smtClean="0"/>
              <a:t> de </a:t>
            </a:r>
            <a:r>
              <a:rPr lang="en-US" sz="1400" dirty="0" err="1" smtClean="0"/>
              <a:t>válvula</a:t>
            </a:r>
            <a:endParaRPr lang="en-US" sz="1400" dirty="0">
              <a:latin typeface="+mn-lt"/>
            </a:endParaRPr>
          </a:p>
        </p:txBody>
      </p:sp>
      <p:sp>
        <p:nvSpPr>
          <p:cNvPr id="58379" name="Line 10"/>
          <p:cNvSpPr>
            <a:spLocks noChangeShapeType="1"/>
          </p:cNvSpPr>
          <p:nvPr/>
        </p:nvSpPr>
        <p:spPr bwMode="auto">
          <a:xfrm flipH="1">
            <a:off x="6934200" y="1752600"/>
            <a:ext cx="83820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9887855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a:bodyPr>
          <a:lstStyle/>
          <a:p>
            <a:pPr eaLnBrk="1" hangingPunct="1"/>
            <a:r>
              <a:rPr lang="en-US" sz="3600" b="1" dirty="0" err="1" smtClean="0"/>
              <a:t>Preocupaciones</a:t>
            </a:r>
            <a:r>
              <a:rPr lang="en-US" sz="3600" b="1" dirty="0" smtClean="0"/>
              <a:t> </a:t>
            </a:r>
            <a:r>
              <a:rPr lang="en-US" sz="3600" b="1" dirty="0" err="1" smtClean="0"/>
              <a:t>generales</a:t>
            </a:r>
            <a:r>
              <a:rPr lang="en-US" sz="3600" b="1" dirty="0" smtClean="0"/>
              <a:t> de los gases</a:t>
            </a:r>
          </a:p>
        </p:txBody>
      </p:sp>
      <p:sp>
        <p:nvSpPr>
          <p:cNvPr id="59395" name="Rectangle 3"/>
          <p:cNvSpPr>
            <a:spLocks noGrp="1" noChangeArrowheads="1"/>
          </p:cNvSpPr>
          <p:nvPr>
            <p:ph type="body" idx="1"/>
          </p:nvPr>
        </p:nvSpPr>
        <p:spPr/>
        <p:txBody>
          <a:bodyPr>
            <a:normAutofit/>
          </a:bodyPr>
          <a:lstStyle/>
          <a:p>
            <a:pPr eaLnBrk="1" hangingPunct="1">
              <a:lnSpc>
                <a:spcPct val="90000"/>
              </a:lnSpc>
            </a:pPr>
            <a:r>
              <a:rPr lang="en-US" sz="2800" dirty="0" err="1" smtClean="0"/>
              <a:t>Sistemas</a:t>
            </a:r>
            <a:r>
              <a:rPr lang="en-US" sz="2800" dirty="0" smtClean="0"/>
              <a:t> de </a:t>
            </a:r>
            <a:r>
              <a:rPr lang="en-US" sz="2800" dirty="0" err="1" smtClean="0"/>
              <a:t>alarma</a:t>
            </a:r>
            <a:r>
              <a:rPr lang="en-US" sz="2800" dirty="0" smtClean="0"/>
              <a:t> para gases </a:t>
            </a:r>
            <a:r>
              <a:rPr lang="en-US" sz="2800" dirty="0" err="1" smtClean="0"/>
              <a:t>tóxicos</a:t>
            </a:r>
            <a:r>
              <a:rPr lang="en-US" sz="2800" dirty="0" smtClean="0"/>
              <a:t> </a:t>
            </a:r>
            <a:r>
              <a:rPr lang="en-US" sz="2800" dirty="0" err="1" smtClean="0"/>
              <a:t>deben</a:t>
            </a:r>
            <a:r>
              <a:rPr lang="en-US" sz="2800" dirty="0" smtClean="0"/>
              <a:t> </a:t>
            </a:r>
            <a:r>
              <a:rPr lang="en-US" sz="2800" dirty="0" err="1" smtClean="0"/>
              <a:t>ser</a:t>
            </a:r>
            <a:r>
              <a:rPr lang="en-US" sz="2800" dirty="0" smtClean="0"/>
              <a:t> </a:t>
            </a:r>
            <a:r>
              <a:rPr lang="en-US" sz="2800" dirty="0" err="1" smtClean="0"/>
              <a:t>instalados</a:t>
            </a:r>
            <a:r>
              <a:rPr lang="en-US" sz="2800" dirty="0" smtClean="0"/>
              <a:t> </a:t>
            </a:r>
            <a:r>
              <a:rPr lang="en-US" sz="2800" dirty="0" err="1" smtClean="0"/>
              <a:t>donde</a:t>
            </a:r>
            <a:r>
              <a:rPr lang="en-US" sz="2800" dirty="0" smtClean="0"/>
              <a:t> </a:t>
            </a:r>
            <a:r>
              <a:rPr lang="en-US" sz="2800" dirty="0" err="1" smtClean="0"/>
              <a:t>estos</a:t>
            </a:r>
            <a:r>
              <a:rPr lang="en-US" sz="2800" dirty="0" smtClean="0"/>
              <a:t> </a:t>
            </a:r>
            <a:r>
              <a:rPr lang="en-US" sz="2800" dirty="0" err="1" smtClean="0"/>
              <a:t>tipos</a:t>
            </a:r>
            <a:r>
              <a:rPr lang="en-US" sz="2800" dirty="0" smtClean="0"/>
              <a:t> de gases se </a:t>
            </a:r>
            <a:r>
              <a:rPr lang="en-US" sz="2800" dirty="0" err="1" smtClean="0"/>
              <a:t>utilizan</a:t>
            </a:r>
            <a:r>
              <a:rPr lang="en-US" sz="2800" dirty="0" smtClean="0"/>
              <a:t>.</a:t>
            </a:r>
          </a:p>
          <a:p>
            <a:pPr marL="0" indent="0" eaLnBrk="1" hangingPunct="1">
              <a:lnSpc>
                <a:spcPct val="90000"/>
              </a:lnSpc>
              <a:buNone/>
            </a:pPr>
            <a:r>
              <a:rPr lang="en-US" sz="2800" dirty="0" smtClean="0"/>
              <a:t> </a:t>
            </a:r>
          </a:p>
          <a:p>
            <a:pPr eaLnBrk="1" hangingPunct="1">
              <a:lnSpc>
                <a:spcPct val="90000"/>
              </a:lnSpc>
            </a:pPr>
            <a:r>
              <a:rPr lang="en-US" sz="2800" dirty="0" err="1" smtClean="0"/>
              <a:t>Estas</a:t>
            </a:r>
            <a:r>
              <a:rPr lang="en-US" sz="2800" dirty="0" smtClean="0"/>
              <a:t> </a:t>
            </a:r>
            <a:r>
              <a:rPr lang="en-US" sz="2800" dirty="0" err="1" smtClean="0"/>
              <a:t>alarmas</a:t>
            </a:r>
            <a:r>
              <a:rPr lang="en-US" sz="2800" dirty="0" smtClean="0"/>
              <a:t> </a:t>
            </a:r>
            <a:r>
              <a:rPr lang="en-US" sz="2800" dirty="0" err="1" smtClean="0"/>
              <a:t>deben</a:t>
            </a:r>
            <a:r>
              <a:rPr lang="en-US" sz="2800" dirty="0" smtClean="0"/>
              <a:t> </a:t>
            </a:r>
            <a:r>
              <a:rPr lang="en-US" sz="2800" dirty="0" err="1" smtClean="0"/>
              <a:t>ser</a:t>
            </a:r>
            <a:r>
              <a:rPr lang="en-US" sz="2800" dirty="0" smtClean="0"/>
              <a:t> </a:t>
            </a:r>
            <a:r>
              <a:rPr lang="en-US" sz="2800" dirty="0" err="1" smtClean="0"/>
              <a:t>calibradas</a:t>
            </a:r>
            <a:r>
              <a:rPr lang="en-US" sz="2800" dirty="0" smtClean="0"/>
              <a:t> de </a:t>
            </a:r>
            <a:r>
              <a:rPr lang="en-US" sz="2800" dirty="0" err="1" smtClean="0"/>
              <a:t>modo</a:t>
            </a:r>
            <a:r>
              <a:rPr lang="en-US" sz="2800" dirty="0" smtClean="0"/>
              <a:t> </a:t>
            </a:r>
            <a:r>
              <a:rPr lang="en-US" sz="2800" dirty="0" err="1" smtClean="0"/>
              <a:t>tal</a:t>
            </a:r>
            <a:r>
              <a:rPr lang="en-US" sz="2800" dirty="0" smtClean="0"/>
              <a:t> </a:t>
            </a:r>
            <a:r>
              <a:rPr lang="en-US" sz="2800" dirty="0" err="1" smtClean="0"/>
              <a:t>que</a:t>
            </a:r>
            <a:r>
              <a:rPr lang="en-US" sz="2800" dirty="0" smtClean="0"/>
              <a:t> </a:t>
            </a:r>
            <a:r>
              <a:rPr lang="en-US" sz="2800" dirty="0" err="1" smtClean="0"/>
              <a:t>suenen</a:t>
            </a:r>
            <a:r>
              <a:rPr lang="en-US" sz="2800" dirty="0" smtClean="0"/>
              <a:t> </a:t>
            </a:r>
            <a:r>
              <a:rPr lang="en-US" sz="2800" dirty="0" err="1" smtClean="0"/>
              <a:t>aún</a:t>
            </a:r>
            <a:r>
              <a:rPr lang="en-US" sz="2800" dirty="0" smtClean="0"/>
              <a:t> </a:t>
            </a:r>
            <a:r>
              <a:rPr lang="en-US" sz="2800" dirty="0" err="1" smtClean="0"/>
              <a:t>cuando</a:t>
            </a:r>
            <a:r>
              <a:rPr lang="en-US" sz="2800" dirty="0" smtClean="0"/>
              <a:t> los </a:t>
            </a:r>
            <a:r>
              <a:rPr lang="en-US" sz="2800" dirty="0" err="1" smtClean="0"/>
              <a:t>vapores</a:t>
            </a:r>
            <a:r>
              <a:rPr lang="en-US" sz="2800" dirty="0" smtClean="0"/>
              <a:t> </a:t>
            </a:r>
            <a:r>
              <a:rPr lang="en-US" sz="2800" dirty="0" err="1" smtClean="0"/>
              <a:t>químicos</a:t>
            </a:r>
            <a:r>
              <a:rPr lang="en-US" sz="2800" dirty="0" smtClean="0"/>
              <a:t> son </a:t>
            </a:r>
            <a:r>
              <a:rPr lang="en-US" sz="2800" dirty="0" err="1" smtClean="0"/>
              <a:t>muy</a:t>
            </a:r>
            <a:r>
              <a:rPr lang="en-US" sz="2800" dirty="0" smtClean="0"/>
              <a:t> </a:t>
            </a:r>
            <a:r>
              <a:rPr lang="en-US" sz="2800" dirty="0" err="1" smtClean="0"/>
              <a:t>por</a:t>
            </a:r>
            <a:r>
              <a:rPr lang="en-US" sz="2800" dirty="0" smtClean="0"/>
              <a:t> </a:t>
            </a:r>
            <a:r>
              <a:rPr lang="en-US" sz="2800" dirty="0" err="1" smtClean="0"/>
              <a:t>debajo</a:t>
            </a:r>
            <a:r>
              <a:rPr lang="en-US" sz="2800" dirty="0" smtClean="0"/>
              <a:t> de los </a:t>
            </a:r>
            <a:r>
              <a:rPr lang="en-US" sz="2800" dirty="0" err="1" smtClean="0"/>
              <a:t>niveles</a:t>
            </a:r>
            <a:r>
              <a:rPr lang="en-US" sz="2800" dirty="0" smtClean="0"/>
              <a:t> </a:t>
            </a:r>
            <a:r>
              <a:rPr lang="en-US" sz="2800" dirty="0" err="1" smtClean="0"/>
              <a:t>peligrosos</a:t>
            </a:r>
            <a:r>
              <a:rPr lang="en-US" sz="2800" dirty="0" smtClean="0"/>
              <a:t> de </a:t>
            </a:r>
            <a:r>
              <a:rPr lang="en-US" sz="2800" dirty="0" err="1" smtClean="0"/>
              <a:t>exposición</a:t>
            </a:r>
            <a:r>
              <a:rPr lang="en-US" sz="2800" dirty="0" smtClean="0"/>
              <a:t>.</a:t>
            </a:r>
          </a:p>
          <a:p>
            <a:pPr eaLnBrk="1" hangingPunct="1">
              <a:lnSpc>
                <a:spcPct val="90000"/>
              </a:lnSpc>
            </a:pPr>
            <a:endParaRPr lang="en-US" sz="2800" dirty="0" smtClean="0"/>
          </a:p>
          <a:p>
            <a:pPr eaLnBrk="1" hangingPunct="1">
              <a:lnSpc>
                <a:spcPct val="90000"/>
              </a:lnSpc>
            </a:pPr>
            <a:r>
              <a:rPr lang="en-US" sz="2800" dirty="0" smtClean="0"/>
              <a:t>Si </a:t>
            </a:r>
            <a:r>
              <a:rPr lang="en-US" sz="2800" dirty="0" err="1" smtClean="0"/>
              <a:t>una</a:t>
            </a:r>
            <a:r>
              <a:rPr lang="en-US" sz="2800" dirty="0" smtClean="0"/>
              <a:t> </a:t>
            </a:r>
            <a:r>
              <a:rPr lang="en-US" sz="2800" dirty="0" err="1" smtClean="0"/>
              <a:t>alarma</a:t>
            </a:r>
            <a:r>
              <a:rPr lang="en-US" sz="2800" dirty="0" smtClean="0"/>
              <a:t> </a:t>
            </a:r>
            <a:r>
              <a:rPr lang="en-US" sz="2800" dirty="0" err="1" smtClean="0"/>
              <a:t>suena</a:t>
            </a:r>
            <a:r>
              <a:rPr lang="en-US" sz="2800" dirty="0" smtClean="0"/>
              <a:t>, </a:t>
            </a:r>
            <a:r>
              <a:rPr lang="en-US" sz="2800" dirty="0" err="1" smtClean="0"/>
              <a:t>haga</a:t>
            </a:r>
            <a:r>
              <a:rPr lang="en-US" sz="2800" dirty="0" smtClean="0"/>
              <a:t> lo </a:t>
            </a:r>
            <a:r>
              <a:rPr lang="en-US" sz="2800" dirty="0" err="1" smtClean="0"/>
              <a:t>necesario</a:t>
            </a:r>
            <a:r>
              <a:rPr lang="en-US" sz="2800" dirty="0" smtClean="0"/>
              <a:t> </a:t>
            </a:r>
            <a:r>
              <a:rPr lang="en-US" sz="2800" dirty="0" err="1" smtClean="0"/>
              <a:t>para</a:t>
            </a:r>
            <a:r>
              <a:rPr lang="en-US" sz="2800" dirty="0" smtClean="0"/>
              <a:t> </a:t>
            </a:r>
            <a:r>
              <a:rPr lang="en-US" sz="2800" dirty="0" err="1" smtClean="0"/>
              <a:t>salir</a:t>
            </a:r>
            <a:r>
              <a:rPr lang="en-US" sz="2800" dirty="0" smtClean="0"/>
              <a:t> del </a:t>
            </a:r>
            <a:r>
              <a:rPr lang="en-US" sz="2800" dirty="0" err="1" smtClean="0"/>
              <a:t>laboratorio</a:t>
            </a:r>
            <a:r>
              <a:rPr lang="en-US" sz="2800" dirty="0" smtClean="0"/>
              <a:t> </a:t>
            </a:r>
            <a:r>
              <a:rPr lang="en-US" sz="2800" dirty="0" err="1" smtClean="0"/>
              <a:t>inmediatamente</a:t>
            </a:r>
            <a:r>
              <a:rPr lang="en-US" sz="2800" dirty="0" smtClean="0"/>
              <a:t>.</a:t>
            </a:r>
          </a:p>
        </p:txBody>
      </p:sp>
    </p:spTree>
    <p:extLst>
      <p:ext uri="{BB962C8B-B14F-4D97-AF65-F5344CB8AC3E}">
        <p14:creationId xmlns:p14="http://schemas.microsoft.com/office/powerpoint/2010/main" val="607079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830</TotalTime>
  <Words>2625</Words>
  <Application>Microsoft Office PowerPoint</Application>
  <PresentationFormat>On-screen Show (4:3)</PresentationFormat>
  <Paragraphs>324</Paragraphs>
  <Slides>42</Slides>
  <Notes>37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42</vt:i4>
      </vt:variant>
    </vt:vector>
  </HeadingPairs>
  <TitlesOfParts>
    <vt:vector size="45" baseType="lpstr">
      <vt:lpstr>Office Theme</vt:lpstr>
      <vt:lpstr>Bitmap Image</vt:lpstr>
      <vt:lpstr>Image Document</vt:lpstr>
      <vt:lpstr>Información General sobre Materiales, Seguridad y Equipos para la Nanotecnología    ESC 211</vt:lpstr>
      <vt:lpstr>Unidad 1 Seguridad y el Medio Ambiente</vt:lpstr>
      <vt:lpstr>Contenido</vt:lpstr>
      <vt:lpstr>Preocupaciones en el manejo general de gases</vt:lpstr>
      <vt:lpstr>Preocupaciones en el manejo general de gases</vt:lpstr>
      <vt:lpstr>Gabinete de Gas con Válvula de Escape</vt:lpstr>
      <vt:lpstr>Almacenaje de Cilindros</vt:lpstr>
      <vt:lpstr>Transportando cilindros de gas</vt:lpstr>
      <vt:lpstr>Preocupaciones generales de los gases</vt:lpstr>
      <vt:lpstr>Alarma de gas tóxico y luz estroboscópica </vt:lpstr>
      <vt:lpstr>Materiales Pirofóricos</vt:lpstr>
      <vt:lpstr>Silano</vt:lpstr>
      <vt:lpstr>Fosfina</vt:lpstr>
      <vt:lpstr>Asfixiantes</vt:lpstr>
      <vt:lpstr>Preocupaciones en el Uso de los Gases</vt:lpstr>
      <vt:lpstr>Preocupaciones Ambientales</vt:lpstr>
      <vt:lpstr>Depurador Básico</vt:lpstr>
      <vt:lpstr>Depurador</vt:lpstr>
      <vt:lpstr>Depuradores</vt:lpstr>
      <vt:lpstr>Depuradores</vt:lpstr>
      <vt:lpstr>Depuradores</vt:lpstr>
      <vt:lpstr>Depurador de condensación</vt:lpstr>
      <vt:lpstr>Contenido </vt:lpstr>
      <vt:lpstr>Seguridad Biológica</vt:lpstr>
      <vt:lpstr>Los niveles 1,2,3’s de la Bioseguridad</vt:lpstr>
      <vt:lpstr>Contenido</vt:lpstr>
      <vt:lpstr>Seguridad en los Nanomateriales</vt:lpstr>
      <vt:lpstr>Seguridad en los Nanomateriales</vt:lpstr>
      <vt:lpstr>Seguridad en los Nanomateriales</vt:lpstr>
      <vt:lpstr>Seguridad en los Nanomateriales</vt:lpstr>
      <vt:lpstr>Seguridad en los Nanomateriales  EPA: Agencia de Protección Ambiental</vt:lpstr>
      <vt:lpstr>Seguridad en los Nanomateriales  El Enfoque de EPA sobre la Investigación en Nanotecnología</vt:lpstr>
      <vt:lpstr>Seguridad en los Nanomateriales  Los Intereses de EPA en la Investigación</vt:lpstr>
      <vt:lpstr>Seguridad en los Nanomateriales</vt:lpstr>
      <vt:lpstr>Seguridad en los Nanomateriales</vt:lpstr>
      <vt:lpstr>Seguridad en las Nanomateriales</vt:lpstr>
      <vt:lpstr>Seguridad en los Nanomateriales</vt:lpstr>
      <vt:lpstr>Seguridad en los Nanomateriales</vt:lpstr>
      <vt:lpstr>Seguridad en los Nanomateriales</vt:lpstr>
      <vt:lpstr>Seguridad en los Nanomateriales</vt:lpstr>
      <vt:lpstr>Seguridad en los Nanomateriales</vt:lpstr>
      <vt:lpstr>Seguridad en los Nanomateriales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Materials, Safety and Equipment Overview for Nanotechnology  E SC 211</dc:title>
  <dc:creator>Wook Jun Nam</dc:creator>
  <cp:lastModifiedBy>Janet Pinhorn</cp:lastModifiedBy>
  <cp:revision>67</cp:revision>
  <dcterms:created xsi:type="dcterms:W3CDTF">2011-06-05T14:32:40Z</dcterms:created>
  <dcterms:modified xsi:type="dcterms:W3CDTF">2014-10-21T19:39:51Z</dcterms:modified>
</cp:coreProperties>
</file>